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tags/tag27.xml" ContentType="application/vnd.openxmlformats-officedocument.presentationml.tags+xml"/>
  <Override PartName="/ppt/notesSlides/notesSlide24.xml" ContentType="application/vnd.openxmlformats-officedocument.presentationml.notesSlide+xml"/>
  <Override PartName="/ppt/tags/tag28.xml" ContentType="application/vnd.openxmlformats-officedocument.presentationml.tags+xml"/>
  <Override PartName="/ppt/notesSlides/notesSlide25.xml" ContentType="application/vnd.openxmlformats-officedocument.presentationml.notesSlide+xml"/>
  <Override PartName="/ppt/tags/tag29.xml" ContentType="application/vnd.openxmlformats-officedocument.presentationml.tags+xml"/>
  <Override PartName="/ppt/notesSlides/notesSlide26.xml" ContentType="application/vnd.openxmlformats-officedocument.presentationml.notesSlide+xml"/>
  <Override PartName="/ppt/tags/tag30.xml" ContentType="application/vnd.openxmlformats-officedocument.presentationml.tags+xml"/>
  <Override PartName="/ppt/notesSlides/notesSlide27.xml" ContentType="application/vnd.openxmlformats-officedocument.presentationml.notesSlide+xml"/>
  <Override PartName="/ppt/tags/tag31.xml" ContentType="application/vnd.openxmlformats-officedocument.presentationml.tags+xml"/>
  <Override PartName="/ppt/notesSlides/notesSlide28.xml" ContentType="application/vnd.openxmlformats-officedocument.presentationml.notesSlide+xml"/>
  <Override PartName="/ppt/tags/tag32.xml" ContentType="application/vnd.openxmlformats-officedocument.presentationml.tags+xml"/>
  <Override PartName="/ppt/notesSlides/notesSlide29.xml" ContentType="application/vnd.openxmlformats-officedocument.presentationml.notesSlide+xml"/>
  <Override PartName="/ppt/tags/tag33.xml" ContentType="application/vnd.openxmlformats-officedocument.presentationml.tags+xml"/>
  <Override PartName="/ppt/notesSlides/notesSlide30.xml" ContentType="application/vnd.openxmlformats-officedocument.presentationml.notesSlide+xml"/>
  <Override PartName="/ppt/tags/tag34.xml" ContentType="application/vnd.openxmlformats-officedocument.presentationml.tags+xml"/>
  <Override PartName="/ppt/notesSlides/notesSlide31.xml" ContentType="application/vnd.openxmlformats-officedocument.presentationml.notesSlide+xml"/>
  <Override PartName="/ppt/tags/tag35.xml" ContentType="application/vnd.openxmlformats-officedocument.presentationml.tags+xml"/>
  <Override PartName="/ppt/notesSlides/notesSlide32.xml" ContentType="application/vnd.openxmlformats-officedocument.presentationml.notesSlide+xml"/>
  <Override PartName="/ppt/tags/tag36.xml" ContentType="application/vnd.openxmlformats-officedocument.presentationml.tags+xml"/>
  <Override PartName="/ppt/notesSlides/notesSlide33.xml" ContentType="application/vnd.openxmlformats-officedocument.presentationml.notesSlide+xml"/>
  <Override PartName="/ppt/tags/tag37.xml" ContentType="application/vnd.openxmlformats-officedocument.presentationml.tags+xml"/>
  <Override PartName="/ppt/notesSlides/notesSlide34.xml" ContentType="application/vnd.openxmlformats-officedocument.presentationml.notesSlide+xml"/>
  <Override PartName="/ppt/tags/tag38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39"/>
  </p:notesMasterIdLst>
  <p:sldIdLst>
    <p:sldId id="639" r:id="rId2"/>
    <p:sldId id="685" r:id="rId3"/>
    <p:sldId id="686" r:id="rId4"/>
    <p:sldId id="688" r:id="rId5"/>
    <p:sldId id="690" r:id="rId6"/>
    <p:sldId id="691" r:id="rId7"/>
    <p:sldId id="674" r:id="rId8"/>
    <p:sldId id="719" r:id="rId9"/>
    <p:sldId id="662" r:id="rId10"/>
    <p:sldId id="692" r:id="rId11"/>
    <p:sldId id="644" r:id="rId12"/>
    <p:sldId id="675" r:id="rId13"/>
    <p:sldId id="676" r:id="rId14"/>
    <p:sldId id="679" r:id="rId15"/>
    <p:sldId id="645" r:id="rId16"/>
    <p:sldId id="693" r:id="rId17"/>
    <p:sldId id="694" r:id="rId18"/>
    <p:sldId id="695" r:id="rId19"/>
    <p:sldId id="696" r:id="rId20"/>
    <p:sldId id="716" r:id="rId21"/>
    <p:sldId id="697" r:id="rId22"/>
    <p:sldId id="698" r:id="rId23"/>
    <p:sldId id="699" r:id="rId24"/>
    <p:sldId id="700" r:id="rId25"/>
    <p:sldId id="701" r:id="rId26"/>
    <p:sldId id="702" r:id="rId27"/>
    <p:sldId id="703" r:id="rId28"/>
    <p:sldId id="704" r:id="rId29"/>
    <p:sldId id="705" r:id="rId30"/>
    <p:sldId id="706" r:id="rId31"/>
    <p:sldId id="707" r:id="rId32"/>
    <p:sldId id="708" r:id="rId33"/>
    <p:sldId id="709" r:id="rId34"/>
    <p:sldId id="711" r:id="rId35"/>
    <p:sldId id="712" r:id="rId36"/>
    <p:sldId id="732" r:id="rId37"/>
    <p:sldId id="733" r:id="rId38"/>
  </p:sldIdLst>
  <p:sldSz cx="12192000" cy="6858000"/>
  <p:notesSz cx="6858000" cy="9144000"/>
  <p:custDataLst>
    <p:tags r:id="rId4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bJ/bZmeMFpNYNe5H2hXaqQ==" hashData="j+4oRDBxInNMQDR3mjO8f8TPGh05yceWP2qaXT/wsQsQh4lb+KwDUPuUTf17fT+5IVM+d92gKyejXu5D27dP5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9F1"/>
    <a:srgbClr val="EAFAFA"/>
    <a:srgbClr val="DDE8F7"/>
    <a:srgbClr val="FEEDD2"/>
    <a:srgbClr val="E9E9E9"/>
    <a:srgbClr val="FF33CC"/>
    <a:srgbClr val="0066FF"/>
    <a:srgbClr val="B4CDEE"/>
    <a:srgbClr val="0099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3447" autoAdjust="0"/>
  </p:normalViewPr>
  <p:slideViewPr>
    <p:cSldViewPr snapToGrid="0">
      <p:cViewPr varScale="1">
        <p:scale>
          <a:sx n="48" d="100"/>
          <a:sy n="48" d="100"/>
        </p:scale>
        <p:origin x="13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ujun ZHAO (NYP)" userId="5629907f-a96e-46b9-a7d0-6a7b511e5a44" providerId="ADAL" clId="{20016DD0-3AB0-45E0-860E-8CD752F1A567}"/>
    <pc:docChg chg="delSld">
      <pc:chgData name="Zhujun ZHAO (NYP)" userId="5629907f-a96e-46b9-a7d0-6a7b511e5a44" providerId="ADAL" clId="{20016DD0-3AB0-45E0-860E-8CD752F1A567}" dt="2025-05-17T05:15:09.600" v="28" actId="47"/>
      <pc:docMkLst>
        <pc:docMk/>
      </pc:docMkLst>
      <pc:sldChg chg="del">
        <pc:chgData name="Zhujun ZHAO (NYP)" userId="5629907f-a96e-46b9-a7d0-6a7b511e5a44" providerId="ADAL" clId="{20016DD0-3AB0-45E0-860E-8CD752F1A567}" dt="2025-05-17T05:15:05.950" v="23" actId="47"/>
        <pc:sldMkLst>
          <pc:docMk/>
          <pc:sldMk cId="0" sldId="258"/>
        </pc:sldMkLst>
      </pc:sldChg>
      <pc:sldChg chg="del">
        <pc:chgData name="Zhujun ZHAO (NYP)" userId="5629907f-a96e-46b9-a7d0-6a7b511e5a44" providerId="ADAL" clId="{20016DD0-3AB0-45E0-860E-8CD752F1A567}" dt="2025-05-17T05:15:08.143" v="27" actId="47"/>
        <pc:sldMkLst>
          <pc:docMk/>
          <pc:sldMk cId="550284945" sldId="292"/>
        </pc:sldMkLst>
      </pc:sldChg>
      <pc:sldChg chg="del">
        <pc:chgData name="Zhujun ZHAO (NYP)" userId="5629907f-a96e-46b9-a7d0-6a7b511e5a44" providerId="ADAL" clId="{20016DD0-3AB0-45E0-860E-8CD752F1A567}" dt="2025-05-17T05:15:03.948" v="18" actId="47"/>
        <pc:sldMkLst>
          <pc:docMk/>
          <pc:sldMk cId="4161866412" sldId="341"/>
        </pc:sldMkLst>
      </pc:sldChg>
      <pc:sldChg chg="del">
        <pc:chgData name="Zhujun ZHAO (NYP)" userId="5629907f-a96e-46b9-a7d0-6a7b511e5a44" providerId="ADAL" clId="{20016DD0-3AB0-45E0-860E-8CD752F1A567}" dt="2025-05-17T05:15:07.361" v="26" actId="47"/>
        <pc:sldMkLst>
          <pc:docMk/>
          <pc:sldMk cId="54551715" sldId="351"/>
        </pc:sldMkLst>
      </pc:sldChg>
      <pc:sldChg chg="del">
        <pc:chgData name="Zhujun ZHAO (NYP)" userId="5629907f-a96e-46b9-a7d0-6a7b511e5a44" providerId="ADAL" clId="{20016DD0-3AB0-45E0-860E-8CD752F1A567}" dt="2025-05-17T05:15:04.775" v="21" actId="47"/>
        <pc:sldMkLst>
          <pc:docMk/>
          <pc:sldMk cId="3816527891" sldId="366"/>
        </pc:sldMkLst>
      </pc:sldChg>
      <pc:sldChg chg="del">
        <pc:chgData name="Zhujun ZHAO (NYP)" userId="5629907f-a96e-46b9-a7d0-6a7b511e5a44" providerId="ADAL" clId="{20016DD0-3AB0-45E0-860E-8CD752F1A567}" dt="2025-05-17T05:15:05.001" v="22" actId="47"/>
        <pc:sldMkLst>
          <pc:docMk/>
          <pc:sldMk cId="4056624855" sldId="367"/>
        </pc:sldMkLst>
      </pc:sldChg>
      <pc:sldChg chg="del">
        <pc:chgData name="Zhujun ZHAO (NYP)" userId="5629907f-a96e-46b9-a7d0-6a7b511e5a44" providerId="ADAL" clId="{20016DD0-3AB0-45E0-860E-8CD752F1A567}" dt="2025-05-17T05:15:06.328" v="24" actId="47"/>
        <pc:sldMkLst>
          <pc:docMk/>
          <pc:sldMk cId="1340992776" sldId="369"/>
        </pc:sldMkLst>
      </pc:sldChg>
      <pc:sldChg chg="del">
        <pc:chgData name="Zhujun ZHAO (NYP)" userId="5629907f-a96e-46b9-a7d0-6a7b511e5a44" providerId="ADAL" clId="{20016DD0-3AB0-45E0-860E-8CD752F1A567}" dt="2025-05-17T05:15:06.844" v="25" actId="47"/>
        <pc:sldMkLst>
          <pc:docMk/>
          <pc:sldMk cId="4132736238" sldId="372"/>
        </pc:sldMkLst>
      </pc:sldChg>
      <pc:sldChg chg="del">
        <pc:chgData name="Zhujun ZHAO (NYP)" userId="5629907f-a96e-46b9-a7d0-6a7b511e5a44" providerId="ADAL" clId="{20016DD0-3AB0-45E0-860E-8CD752F1A567}" dt="2025-05-17T05:15:09.600" v="28" actId="47"/>
        <pc:sldMkLst>
          <pc:docMk/>
          <pc:sldMk cId="791415064" sldId="376"/>
        </pc:sldMkLst>
      </pc:sldChg>
      <pc:sldChg chg="del">
        <pc:chgData name="Zhujun ZHAO (NYP)" userId="5629907f-a96e-46b9-a7d0-6a7b511e5a44" providerId="ADAL" clId="{20016DD0-3AB0-45E0-860E-8CD752F1A567}" dt="2025-05-17T05:15:04.261" v="19" actId="47"/>
        <pc:sldMkLst>
          <pc:docMk/>
          <pc:sldMk cId="2438706433" sldId="378"/>
        </pc:sldMkLst>
      </pc:sldChg>
      <pc:sldChg chg="del">
        <pc:chgData name="Zhujun ZHAO (NYP)" userId="5629907f-a96e-46b9-a7d0-6a7b511e5a44" providerId="ADAL" clId="{20016DD0-3AB0-45E0-860E-8CD752F1A567}" dt="2025-05-17T05:15:04.465" v="20" actId="47"/>
        <pc:sldMkLst>
          <pc:docMk/>
          <pc:sldMk cId="4076334569" sldId="379"/>
        </pc:sldMkLst>
      </pc:sldChg>
      <pc:sldChg chg="del">
        <pc:chgData name="Zhujun ZHAO (NYP)" userId="5629907f-a96e-46b9-a7d0-6a7b511e5a44" providerId="ADAL" clId="{20016DD0-3AB0-45E0-860E-8CD752F1A567}" dt="2025-05-17T05:15:03.506" v="17" actId="47"/>
        <pc:sldMkLst>
          <pc:docMk/>
          <pc:sldMk cId="3483966050" sldId="381"/>
        </pc:sldMkLst>
      </pc:sldChg>
      <pc:sldChg chg="del">
        <pc:chgData name="Zhujun ZHAO (NYP)" userId="5629907f-a96e-46b9-a7d0-6a7b511e5a44" providerId="ADAL" clId="{20016DD0-3AB0-45E0-860E-8CD752F1A567}" dt="2025-05-17T05:15:00.894" v="9" actId="47"/>
        <pc:sldMkLst>
          <pc:docMk/>
          <pc:sldMk cId="617665662" sldId="677"/>
        </pc:sldMkLst>
      </pc:sldChg>
      <pc:sldChg chg="del">
        <pc:chgData name="Zhujun ZHAO (NYP)" userId="5629907f-a96e-46b9-a7d0-6a7b511e5a44" providerId="ADAL" clId="{20016DD0-3AB0-45E0-860E-8CD752F1A567}" dt="2025-05-17T05:15:00.601" v="7" actId="47"/>
        <pc:sldMkLst>
          <pc:docMk/>
          <pc:sldMk cId="2454114628" sldId="682"/>
        </pc:sldMkLst>
      </pc:sldChg>
      <pc:sldChg chg="del">
        <pc:chgData name="Zhujun ZHAO (NYP)" userId="5629907f-a96e-46b9-a7d0-6a7b511e5a44" providerId="ADAL" clId="{20016DD0-3AB0-45E0-860E-8CD752F1A567}" dt="2025-05-17T05:14:44.048" v="1" actId="47"/>
        <pc:sldMkLst>
          <pc:docMk/>
          <pc:sldMk cId="655391425" sldId="687"/>
        </pc:sldMkLst>
      </pc:sldChg>
      <pc:sldChg chg="del">
        <pc:chgData name="Zhujun ZHAO (NYP)" userId="5629907f-a96e-46b9-a7d0-6a7b511e5a44" providerId="ADAL" clId="{20016DD0-3AB0-45E0-860E-8CD752F1A567}" dt="2025-05-17T05:14:39.341" v="0" actId="47"/>
        <pc:sldMkLst>
          <pc:docMk/>
          <pc:sldMk cId="2948028389" sldId="689"/>
        </pc:sldMkLst>
      </pc:sldChg>
      <pc:sldChg chg="del">
        <pc:chgData name="Zhujun ZHAO (NYP)" userId="5629907f-a96e-46b9-a7d0-6a7b511e5a44" providerId="ADAL" clId="{20016DD0-3AB0-45E0-860E-8CD752F1A567}" dt="2025-05-17T05:15:00.058" v="4" actId="47"/>
        <pc:sldMkLst>
          <pc:docMk/>
          <pc:sldMk cId="1364597595" sldId="713"/>
        </pc:sldMkLst>
      </pc:sldChg>
      <pc:sldChg chg="del">
        <pc:chgData name="Zhujun ZHAO (NYP)" userId="5629907f-a96e-46b9-a7d0-6a7b511e5a44" providerId="ADAL" clId="{20016DD0-3AB0-45E0-860E-8CD752F1A567}" dt="2025-05-17T05:15:00.357" v="6" actId="47"/>
        <pc:sldMkLst>
          <pc:docMk/>
          <pc:sldMk cId="3035666461" sldId="714"/>
        </pc:sldMkLst>
      </pc:sldChg>
      <pc:sldChg chg="del">
        <pc:chgData name="Zhujun ZHAO (NYP)" userId="5629907f-a96e-46b9-a7d0-6a7b511e5a44" providerId="ADAL" clId="{20016DD0-3AB0-45E0-860E-8CD752F1A567}" dt="2025-05-17T05:15:00.680" v="8" actId="47"/>
        <pc:sldMkLst>
          <pc:docMk/>
          <pc:sldMk cId="2634517066" sldId="715"/>
        </pc:sldMkLst>
      </pc:sldChg>
      <pc:sldChg chg="del">
        <pc:chgData name="Zhujun ZHAO (NYP)" userId="5629907f-a96e-46b9-a7d0-6a7b511e5a44" providerId="ADAL" clId="{20016DD0-3AB0-45E0-860E-8CD752F1A567}" dt="2025-05-17T05:15:00.208" v="5" actId="47"/>
        <pc:sldMkLst>
          <pc:docMk/>
          <pc:sldMk cId="550531823" sldId="717"/>
        </pc:sldMkLst>
      </pc:sldChg>
      <pc:sldChg chg="del">
        <pc:chgData name="Zhujun ZHAO (NYP)" userId="5629907f-a96e-46b9-a7d0-6a7b511e5a44" providerId="ADAL" clId="{20016DD0-3AB0-45E0-860E-8CD752F1A567}" dt="2025-05-17T05:14:59.903" v="3" actId="47"/>
        <pc:sldMkLst>
          <pc:docMk/>
          <pc:sldMk cId="1307678452" sldId="718"/>
        </pc:sldMkLst>
      </pc:sldChg>
      <pc:sldChg chg="del">
        <pc:chgData name="Zhujun ZHAO (NYP)" userId="5629907f-a96e-46b9-a7d0-6a7b511e5a44" providerId="ADAL" clId="{20016DD0-3AB0-45E0-860E-8CD752F1A567}" dt="2025-05-17T05:15:01.123" v="10" actId="47"/>
        <pc:sldMkLst>
          <pc:docMk/>
          <pc:sldMk cId="1368648474" sldId="723"/>
        </pc:sldMkLst>
      </pc:sldChg>
      <pc:sldChg chg="del">
        <pc:chgData name="Zhujun ZHAO (NYP)" userId="5629907f-a96e-46b9-a7d0-6a7b511e5a44" providerId="ADAL" clId="{20016DD0-3AB0-45E0-860E-8CD752F1A567}" dt="2025-05-17T05:15:01.203" v="11" actId="47"/>
        <pc:sldMkLst>
          <pc:docMk/>
          <pc:sldMk cId="2597748309" sldId="724"/>
        </pc:sldMkLst>
      </pc:sldChg>
      <pc:sldChg chg="del">
        <pc:chgData name="Zhujun ZHAO (NYP)" userId="5629907f-a96e-46b9-a7d0-6a7b511e5a44" providerId="ADAL" clId="{20016DD0-3AB0-45E0-860E-8CD752F1A567}" dt="2025-05-17T05:15:01.426" v="12" actId="47"/>
        <pc:sldMkLst>
          <pc:docMk/>
          <pc:sldMk cId="802083812" sldId="725"/>
        </pc:sldMkLst>
      </pc:sldChg>
      <pc:sldChg chg="del">
        <pc:chgData name="Zhujun ZHAO (NYP)" userId="5629907f-a96e-46b9-a7d0-6a7b511e5a44" providerId="ADAL" clId="{20016DD0-3AB0-45E0-860E-8CD752F1A567}" dt="2025-05-17T05:15:01.826" v="13" actId="47"/>
        <pc:sldMkLst>
          <pc:docMk/>
          <pc:sldMk cId="1916549750" sldId="726"/>
        </pc:sldMkLst>
      </pc:sldChg>
      <pc:sldChg chg="del">
        <pc:chgData name="Zhujun ZHAO (NYP)" userId="5629907f-a96e-46b9-a7d0-6a7b511e5a44" providerId="ADAL" clId="{20016DD0-3AB0-45E0-860E-8CD752F1A567}" dt="2025-05-17T05:15:02.185" v="14" actId="47"/>
        <pc:sldMkLst>
          <pc:docMk/>
          <pc:sldMk cId="2656230874" sldId="727"/>
        </pc:sldMkLst>
      </pc:sldChg>
      <pc:sldChg chg="del">
        <pc:chgData name="Zhujun ZHAO (NYP)" userId="5629907f-a96e-46b9-a7d0-6a7b511e5a44" providerId="ADAL" clId="{20016DD0-3AB0-45E0-860E-8CD752F1A567}" dt="2025-05-17T05:15:02.623" v="15" actId="47"/>
        <pc:sldMkLst>
          <pc:docMk/>
          <pc:sldMk cId="2028870318" sldId="728"/>
        </pc:sldMkLst>
      </pc:sldChg>
      <pc:sldChg chg="del">
        <pc:chgData name="Zhujun ZHAO (NYP)" userId="5629907f-a96e-46b9-a7d0-6a7b511e5a44" providerId="ADAL" clId="{20016DD0-3AB0-45E0-860E-8CD752F1A567}" dt="2025-05-17T05:15:03.113" v="16" actId="47"/>
        <pc:sldMkLst>
          <pc:docMk/>
          <pc:sldMk cId="607010446" sldId="729"/>
        </pc:sldMkLst>
      </pc:sldChg>
      <pc:sldChg chg="del">
        <pc:chgData name="Zhujun ZHAO (NYP)" userId="5629907f-a96e-46b9-a7d0-6a7b511e5a44" providerId="ADAL" clId="{20016DD0-3AB0-45E0-860E-8CD752F1A567}" dt="2025-05-17T05:14:59.734" v="2" actId="47"/>
        <pc:sldMkLst>
          <pc:docMk/>
          <pc:sldMk cId="969555348" sldId="73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D6309-F09C-4D03-8021-D24186D6D914}" type="datetimeFigureOut">
              <a:rPr lang="en-SG" smtClean="0"/>
              <a:t>17/5/2025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42330-B706-4E08-BB6C-09EC2A28B44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3724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43362-2FDB-1252-578C-62AD15F19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1CF297-59FD-45A0-6D97-77A144643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5825E2-7891-9E18-E184-BD70FB900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A42A6-16AF-41B2-B7A3-D9EF355424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FEDD-6EFB-2A2A-98EE-23E3609630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2498813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97070-0ABF-458E-8EDE-7DEF89A8D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EBF65D-4D23-6BE9-2F41-295952E11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F8B701-C7F7-DF27-D38C-4499717C81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26394-CE6C-B88E-5389-48DEEE4C02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12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FD708-F0A7-F13C-A094-442124AAF99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936315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E1385-CDAE-1AC8-01C0-DE48D4B51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6B5DE-A482-BF40-4920-D8C3F704F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A6176-1F42-AABA-B190-7FD5A68EB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2E5E1-92A4-4275-8807-F25CA74DB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13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E32E2-1192-8F3C-8406-909B9A602C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1579314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F0C43-273D-7F11-C299-9D576001F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15AEB-C72F-927F-7958-3E2F8F145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C35A65-57BC-8209-AF80-5E535FFBA0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F4373-F072-35C4-1162-D76D8F503B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14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7B9F6-B0E2-D483-3CF9-48EC9D71B4F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2497780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504DF-75FF-3B13-52D2-417F42550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52F67-C878-98F6-1896-095A2DE38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2A21C4-2FB8-E47C-9FE3-7160EEF35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F2D64-8BB6-1CB2-9E63-1FB4F9D49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15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EAEB0-920C-63F3-AFE8-C3931CE7EA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3429530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504DF-75FF-3B13-52D2-417F42550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52F67-C878-98F6-1896-095A2DE38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2A21C4-2FB8-E47C-9FE3-7160EEF35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F2D64-8BB6-1CB2-9E63-1FB4F9D49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16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EAEB0-920C-63F3-AFE8-C3931CE7EA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3701019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57DF0-C424-B4FC-2868-2A54184B0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99C088-66D0-C1D8-E0D3-8A23AC1A8F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FB9C72-7BDB-659B-6E87-DEF418D65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2FB81-FBFE-824F-286D-3A331DA4E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8CEFD-8AE9-FD0B-1F4A-37346BF01AC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2238885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57DF0-C424-B4FC-2868-2A54184B0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99C088-66D0-C1D8-E0D3-8A23AC1A8F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FB9C72-7BDB-659B-6E87-DEF418D65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2FB81-FBFE-824F-286D-3A331DA4E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8CEFD-8AE9-FD0B-1F4A-37346BF01AC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2944901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BF8B4-DC94-49A5-43B4-86DF5BBB2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AB58AD-E23B-805C-7730-94432E160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18FE63-224B-20CA-BE44-2A09DBB1E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D6C54-D895-AF5C-49B1-3AC0A93A92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4D2C1-3335-8F8C-54A9-34915AC24C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862729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E695B-CD15-846A-940F-2AEB79114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7259BC-43EB-E813-9DAC-863B70421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ADCF7-D0DF-367E-0D00-F8A101536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A29F2-9C2D-8BE3-C495-188932AA41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57497-8857-52E7-68B1-B61AE4A381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13848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BBB7D-3132-A401-F153-F949AEFA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DEB635-A0AA-22E0-0FDD-9FB02052F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A83D4-29C2-0A15-064C-7B2CE2299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3AD51-D372-53FD-D432-2D4BF5BE4B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07FB3-D43B-D4C0-39CB-C759B7D439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2333132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D2CF5-CB6C-6DC4-2E60-B311B8AB1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4F6650-38D6-AD89-AE9B-BA97AC8BDA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9C5AAE-3899-2710-7420-35FFFC2E1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9F565-3CBE-D868-C57B-08F9E1B668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E0E36-9CCF-1602-A477-FE29324AACE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3617003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5E4F9-73AE-14D2-43CE-D8033FC21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00919D-CC0B-ED3F-DE31-000D5B05D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2B4A2-49E9-C0AB-549E-998A3CBFB5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F4503-68A9-A068-4200-F2F73E42E3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1F619-31B7-0844-295A-8A210A2EC96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663725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D58FB-148D-0EC8-072C-9975C64C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2E59B0-C554-FC8A-6654-C4406DA6B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82B267-2CE3-BC59-FFC6-C46EC5F75E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B6ED9-FF64-559E-9240-8CD6D54E8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5ACA6-CCBB-8DCE-3407-0AA83457A7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1178776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A9FEF-30EF-0059-A54B-3497791FE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83BFED-40E6-9884-03C1-1393BC237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D6B0C5-1C34-B63E-DD77-8774F63FD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F2B54-24BB-F514-F1A6-CF7BF49BB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1A02B-A97D-AB94-4AA7-FCCB772105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2663095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357C6-7672-73E1-6FDD-809F9612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3C046C-A0D1-5E6A-537D-A9BA5F3D6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6124F7-2248-D42D-3538-10FCC17E4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0AA26-F7A8-A75D-EFAB-384F830A7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65BB6-1516-53FE-76F5-BD26CAB523E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1191085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F8A67-3D9F-D50B-E96B-5F7E2372C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910DF-03B5-C818-6007-0B96DB9EC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3F79B-8F3E-4DB5-96FA-5AA68C76D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36B17-1D76-97CB-CEC3-67ADF5948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7A297-EFD3-E070-BE02-E4D8728712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47426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DD103-7BC6-6E84-7FEC-81601F227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07F3F8-6E43-F2A4-8B04-2A9FCEB18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9F0457-4D23-C5AE-3466-F86A0C069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5D0D9-55E2-E044-94CF-15DED4E399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27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475E7-8434-766A-E043-54D233847A9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28252874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D4F74-6BA4-55DC-7CE6-329E9A2E5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ED82E-8865-B4FD-7800-02F6582E6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6B3DC7-D34E-E566-A9FC-5838ED1F2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78FBD-2D42-7187-E934-0850AB357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28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968CB-A264-FABD-C29E-A7062BA6B6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4241073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29A4A-B778-9515-FCDB-BD656149A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104B22-58A7-3F4D-28EC-395323E8B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DE8CC3-ABCA-8F38-5932-53056DD8A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A99D3-36CD-8E0D-DE3F-7FD232DEF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29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ACA70-5B1D-6701-B2D0-282A468904D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2917927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6BDAB-E767-9257-4C69-3C535E339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A741BA-8A7D-8419-358D-81A67E2C7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8BF1D7-D92D-AD92-50BD-39B6E2368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07682-17F8-687B-3A25-D834938BFD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30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01496-0AF4-48C4-5177-88868F4651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57327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C1898-3507-A9FA-CFC7-112D91952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9355DD-398A-74B4-F330-8FD2A939D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0C40F-9E29-3275-26BA-90DE2595B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1FADD-D693-2D98-F2EF-E9A802A81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31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2500A-0FC2-229B-0F2A-3DD1594B50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3691672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D91EE-6F03-C0DA-38B5-A224744D4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8679C9-A305-B1BB-F31C-855B21D6F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E50C4F-17BA-2717-E66F-ACDCF4869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9FAD1-F6AA-EEFA-EA6C-93D030FC5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D7ECD-1E99-ED29-F5C6-B188BF2A48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12763808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291C1-589B-7AF4-8E51-0CE1EE3F9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D1CC45-2BC5-60A7-8EA0-28D7B20DA6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7AB70-46C0-76C5-5E1F-0DE7B86D3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A62DA-725B-7A4D-73A4-86D4BFC37B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32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D7161-5540-1461-4443-AE14DA8AE38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2896164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C4571-8995-96F9-287F-19FF4195E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3458C3-3E13-5FC0-9A0D-9A409A8FBA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765A81-1206-1694-17B9-E071239F2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FB2DF-6CAC-75F8-0076-4FDA65730E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33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C154E-029E-D1BE-AA3D-38EB70E463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38408077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F510B-AF18-8CBE-B897-DFD54333E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9E98F-F3A5-1879-148B-2C0299213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D3A10-6DFD-2B15-B62A-03AD17F4C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127B3-4B63-A3F8-E806-1F822BB01B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34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09AEC-FB4F-A5B5-CA14-13211318B4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36482550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4E38F-ECD8-C28C-5306-C326AF6B1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855F74-4BAE-B999-6B76-BDC6E705B8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22AEA2-4B5B-C356-3853-CBC2D495F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3FE61-CFDD-916A-0E75-100414190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35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2660D-D49A-4D7D-7C4F-2F3D21A6AF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23211482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41AD4-1BE4-176E-1280-827C8DD1C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9EB1E-FE39-DBE5-160E-9BBF9F033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75365D-F1EF-C8F1-A2F4-5892CE586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D4067-7A65-FF4F-D26A-CA9F0E633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36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749AC-6F1D-6C8B-2D7D-B44C0F4C82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1453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9ED53-7DF1-D955-9B6D-6116E7054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F5ED02-AEE3-2FD1-A69C-05EADE105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211875-A3E3-5191-0D9E-3D9B78D3E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8F608-221B-AADE-43BC-B08686DF2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B385C-B546-3E7C-7000-6EF2B85094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10008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E631B-AE19-0011-AE31-8FFA98158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5380B-C0C3-080F-BF62-F4161CE2F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35FC4C-7D9B-B389-C0AF-3C23D9376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https://www.bbc.co.uk/bitesize/guides/zqs8qty/revision/2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2DD36-29A2-319A-BB39-0F7EE5042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2B32D-60C8-6EB1-2AD8-2584D03AD48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1352727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530F9-6441-90D9-CE96-62B53D7F8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58F81-9307-BD73-DC81-D4309501B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669A1C-17A8-FD9F-5CF3-1C1239392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https://www.bbc.co.uk/bitesize/guides/zqs8qty/revision/2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7AB50-7F7F-789C-0E50-F409F5301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57076-4776-B3EB-BBDF-AF6FB27909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221583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BAC7C-47F5-C1E5-9BFC-81504F76B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DEB3E-2C51-80DB-2769-14B09B1F6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B1AD6-56F4-F24D-35F3-B1F8AA574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https://www.bbc.co.uk/bitesize/guides/zqs8qty/revision/2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2AB0E-C6A0-BD2E-CDDE-6F1F0815E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E3E9B-7F6B-BAD6-880D-F814A336CFF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3558537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47EEB-E32F-5372-3578-FF1FC65DD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658EC-0E3E-DD73-751D-2CC6D72F9D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E66AF-D7CF-84EA-9123-359963BA1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https://www.bbc.co.uk/bitesize/guides/zqs8qty/revision/2</a:t>
            </a:r>
          </a:p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39047-AAD3-576E-06F8-02EAB7F619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10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C6669-28C8-281F-C749-A0E365B20A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3765590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00A52-DB9D-CF76-2F02-0632D0782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C94354-638C-F1DB-6ADE-F6CBBCAEF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FA54A-1F74-7E80-0353-FCDFA7922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https://learngerman.dw.com/en/meine-wohnung/l-37425763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4A121-188A-53F3-7DE8-7057E10CE0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7F119-73EA-43E6-921E-E28E0E30805A}" type="slidenum">
              <a:rPr lang="en-SG" smtClean="0"/>
              <a:t>11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2351F-88D5-1679-4ED9-C72C645B08B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SG"/>
              <a:t>OE01_02</a:t>
            </a:r>
          </a:p>
        </p:txBody>
      </p:sp>
    </p:spTree>
    <p:extLst>
      <p:ext uri="{BB962C8B-B14F-4D97-AF65-F5344CB8AC3E}">
        <p14:creationId xmlns:p14="http://schemas.microsoft.com/office/powerpoint/2010/main" val="3765044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5/17/2025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5/17/2025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5/17/2025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DEE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CBA20-0791-BAB8-BB81-87A7EE0C884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7747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Official (Open)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6.png"/><Relationship Id="rId4" Type="http://schemas.openxmlformats.org/officeDocument/2006/relationships/hyperlink" Target="https://learngerman.dw.com/en/meine-wohnung/l-3742576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media" Target="../media/media4.mp3"/><Relationship Id="rId13" Type="http://schemas.openxmlformats.org/officeDocument/2006/relationships/audio" Target="../media/media6.mp3"/><Relationship Id="rId18" Type="http://schemas.microsoft.com/office/2007/relationships/media" Target="../media/media9.mp3"/><Relationship Id="rId26" Type="http://schemas.openxmlformats.org/officeDocument/2006/relationships/slideLayout" Target="../slideLayouts/slideLayout2.xml"/><Relationship Id="rId3" Type="http://schemas.openxmlformats.org/officeDocument/2006/relationships/audio" Target="../media/media1.mp3"/><Relationship Id="rId21" Type="http://schemas.openxmlformats.org/officeDocument/2006/relationships/audio" Target="../media/media10.mp3"/><Relationship Id="rId7" Type="http://schemas.openxmlformats.org/officeDocument/2006/relationships/audio" Target="../media/media3.mp3"/><Relationship Id="rId12" Type="http://schemas.microsoft.com/office/2007/relationships/media" Target="../media/media6.mp3"/><Relationship Id="rId17" Type="http://schemas.openxmlformats.org/officeDocument/2006/relationships/audio" Target="../media/media8.mp3"/><Relationship Id="rId25" Type="http://schemas.openxmlformats.org/officeDocument/2006/relationships/audio" Target="../media/media12.mp3"/><Relationship Id="rId2" Type="http://schemas.microsoft.com/office/2007/relationships/media" Target="../media/media1.mp3"/><Relationship Id="rId16" Type="http://schemas.microsoft.com/office/2007/relationships/media" Target="../media/media8.mp3"/><Relationship Id="rId20" Type="http://schemas.microsoft.com/office/2007/relationships/media" Target="../media/media10.mp3"/><Relationship Id="rId29" Type="http://schemas.openxmlformats.org/officeDocument/2006/relationships/image" Target="../media/image27.png"/><Relationship Id="rId1" Type="http://schemas.openxmlformats.org/officeDocument/2006/relationships/tags" Target="../tags/tag16.xml"/><Relationship Id="rId6" Type="http://schemas.microsoft.com/office/2007/relationships/media" Target="../media/media3.mp3"/><Relationship Id="rId11" Type="http://schemas.openxmlformats.org/officeDocument/2006/relationships/audio" Target="../media/media5.mp3"/><Relationship Id="rId24" Type="http://schemas.microsoft.com/office/2007/relationships/media" Target="../media/media12.mp3"/><Relationship Id="rId5" Type="http://schemas.openxmlformats.org/officeDocument/2006/relationships/audio" Target="../media/media2.mp3"/><Relationship Id="rId15" Type="http://schemas.openxmlformats.org/officeDocument/2006/relationships/audio" Target="../media/media7.mp3"/><Relationship Id="rId23" Type="http://schemas.openxmlformats.org/officeDocument/2006/relationships/audio" Target="../media/media11.mp3"/><Relationship Id="rId28" Type="http://schemas.openxmlformats.org/officeDocument/2006/relationships/image" Target="../media/image26.png"/><Relationship Id="rId10" Type="http://schemas.microsoft.com/office/2007/relationships/media" Target="../media/media5.mp3"/><Relationship Id="rId19" Type="http://schemas.openxmlformats.org/officeDocument/2006/relationships/audio" Target="../media/media9.mp3"/><Relationship Id="rId31" Type="http://schemas.openxmlformats.org/officeDocument/2006/relationships/image" Target="../media/image29.png"/><Relationship Id="rId4" Type="http://schemas.microsoft.com/office/2007/relationships/media" Target="../media/media2.mp3"/><Relationship Id="rId9" Type="http://schemas.openxmlformats.org/officeDocument/2006/relationships/audio" Target="../media/media4.mp3"/><Relationship Id="rId14" Type="http://schemas.microsoft.com/office/2007/relationships/media" Target="../media/media7.mp3"/><Relationship Id="rId22" Type="http://schemas.microsoft.com/office/2007/relationships/media" Target="../media/media11.mp3"/><Relationship Id="rId27" Type="http://schemas.openxmlformats.org/officeDocument/2006/relationships/notesSlide" Target="../notesSlides/notesSlide13.xml"/><Relationship Id="rId30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media13.mp3"/><Relationship Id="rId7" Type="http://schemas.openxmlformats.org/officeDocument/2006/relationships/image" Target="../media/image30.png"/><Relationship Id="rId2" Type="http://schemas.microsoft.com/office/2007/relationships/media" Target="../media/media13.mp3"/><Relationship Id="rId1" Type="http://schemas.openxmlformats.org/officeDocument/2006/relationships/tags" Target="../tags/tag18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p3"/><Relationship Id="rId7" Type="http://schemas.openxmlformats.org/officeDocument/2006/relationships/image" Target="../media/image29.png"/><Relationship Id="rId2" Type="http://schemas.microsoft.com/office/2007/relationships/media" Target="../media/media14.mp3"/><Relationship Id="rId1" Type="http://schemas.openxmlformats.org/officeDocument/2006/relationships/tags" Target="../tags/tag21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36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47.png"/><Relationship Id="rId5" Type="http://schemas.openxmlformats.org/officeDocument/2006/relationships/image" Target="../media/image36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36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48.png"/><Relationship Id="rId5" Type="http://schemas.openxmlformats.org/officeDocument/2006/relationships/image" Target="../media/image36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48.png"/><Relationship Id="rId5" Type="http://schemas.openxmlformats.org/officeDocument/2006/relationships/image" Target="../media/image36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80BF2-BB48-4D65-9749-E08F9A707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8600" y="1922918"/>
            <a:ext cx="12649200" cy="1645920"/>
          </a:xfrm>
        </p:spPr>
        <p:txBody>
          <a:bodyPr>
            <a:normAutofit/>
          </a:bodyPr>
          <a:lstStyle/>
          <a:p>
            <a:r>
              <a:rPr lang="en-SG" sz="4000" b="1" dirty="0"/>
              <a:t>German Language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B35C5-618B-484A-980B-FCFDBCD8B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9128" y="4206770"/>
            <a:ext cx="6902299" cy="1310452"/>
          </a:xfrm>
        </p:spPr>
        <p:txBody>
          <a:bodyPr>
            <a:normAutofit/>
          </a:bodyPr>
          <a:lstStyle/>
          <a:p>
            <a:pPr algn="r"/>
            <a:r>
              <a:rPr lang="en-US" altLang="zh-CN" sz="2400" dirty="0">
                <a:solidFill>
                  <a:schemeClr val="bg1"/>
                </a:solidFill>
              </a:rPr>
              <a:t>FGLG</a:t>
            </a:r>
            <a:r>
              <a:rPr lang="en-GB" altLang="zh-CN" sz="2400" dirty="0">
                <a:solidFill>
                  <a:schemeClr val="bg1"/>
                </a:solidFill>
              </a:rPr>
              <a:t> </a:t>
            </a:r>
            <a:r>
              <a:rPr lang="en-GB" sz="2400" dirty="0">
                <a:solidFill>
                  <a:schemeClr val="bg1"/>
                </a:solidFill>
              </a:rPr>
              <a:t>02   </a:t>
            </a:r>
            <a:r>
              <a:rPr lang="en-SG" sz="2400" b="1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en-GB" sz="2400" dirty="0">
                <a:solidFill>
                  <a:schemeClr val="bg1"/>
                </a:solidFill>
              </a:rPr>
              <a:t>   </a:t>
            </a:r>
            <a:r>
              <a:rPr lang="en-SG" sz="2400" dirty="0">
                <a:solidFill>
                  <a:schemeClr val="bg1"/>
                </a:solidFill>
              </a:rPr>
              <a:t>Samstag </a:t>
            </a:r>
            <a:r>
              <a:rPr lang="de-DE" altLang="zh-CN" sz="2400" dirty="0">
                <a:solidFill>
                  <a:schemeClr val="bg1"/>
                </a:solidFill>
              </a:rPr>
              <a:t>11</a:t>
            </a:r>
            <a:r>
              <a:rPr lang="en-SG" sz="2400" dirty="0">
                <a:solidFill>
                  <a:schemeClr val="bg1"/>
                </a:solidFill>
              </a:rPr>
              <a:t>:0</a:t>
            </a:r>
            <a:r>
              <a:rPr lang="de-DE" altLang="zh-CN" sz="2400" dirty="0">
                <a:solidFill>
                  <a:schemeClr val="bg1"/>
                </a:solidFill>
              </a:rPr>
              <a:t>0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altLang="zh-CN" sz="2400" dirty="0">
                <a:solidFill>
                  <a:schemeClr val="bg1"/>
                </a:solidFill>
              </a:rPr>
              <a:t>   </a:t>
            </a:r>
            <a:endParaRPr lang="en-GB" sz="2400" dirty="0">
              <a:solidFill>
                <a:schemeClr val="bg1"/>
              </a:solidFill>
            </a:endParaRPr>
          </a:p>
          <a:p>
            <a:pPr algn="r">
              <a:lnSpc>
                <a:spcPct val="110000"/>
              </a:lnSpc>
            </a:pPr>
            <a:r>
              <a:rPr lang="en-SG" sz="2400" dirty="0">
                <a:solidFill>
                  <a:schemeClr val="bg1"/>
                </a:solidFill>
              </a:rPr>
              <a:t>Zhujun Zhao   </a:t>
            </a:r>
            <a:r>
              <a:rPr lang="en-SG" sz="2400" b="1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en-SG" sz="2400" dirty="0">
                <a:solidFill>
                  <a:schemeClr val="bg1"/>
                </a:solidFill>
              </a:rPr>
              <a:t>    </a:t>
            </a:r>
            <a:r>
              <a:rPr lang="en-US" sz="2400" dirty="0">
                <a:solidFill>
                  <a:schemeClr val="bg1"/>
                </a:solidFill>
              </a:rPr>
              <a:t>zhao_zhujun@nyp.edu.sg</a:t>
            </a:r>
            <a:endParaRPr lang="en-SG" sz="2400" dirty="0">
              <a:solidFill>
                <a:schemeClr val="bg1"/>
              </a:solidFill>
            </a:endParaRPr>
          </a:p>
          <a:p>
            <a:pPr algn="r"/>
            <a:endParaRPr lang="en-SG" sz="24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9597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4F4D4-8C9C-6D6F-D436-DB17087DB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FCE4E2-2FDB-7A4A-F381-5639ED15339D}"/>
              </a:ext>
            </a:extLst>
          </p:cNvPr>
          <p:cNvSpPr/>
          <p:nvPr/>
        </p:nvSpPr>
        <p:spPr>
          <a:xfrm>
            <a:off x="0" y="1460500"/>
            <a:ext cx="12191999" cy="5045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B6E55-F787-2CA4-C68F-165687A0260F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Recap:     Das ist eine </a:t>
            </a:r>
            <a:r>
              <a:rPr lang="de-DE" sz="2800" b="1" dirty="0">
                <a:solidFill>
                  <a:srgbClr val="FF0000"/>
                </a:solidFill>
              </a:rPr>
              <a:t>Wohnung</a:t>
            </a:r>
            <a:r>
              <a:rPr lang="de-DE" sz="2800" dirty="0">
                <a:solidFill>
                  <a:schemeClr val="tx1"/>
                </a:solidFill>
              </a:rPr>
              <a:t>.  Wie heißen die </a:t>
            </a:r>
            <a:r>
              <a:rPr lang="de-DE" sz="2800" b="1" dirty="0">
                <a:solidFill>
                  <a:schemeClr val="tx1"/>
                </a:solidFill>
              </a:rPr>
              <a:t>Zimmer</a:t>
            </a:r>
            <a:r>
              <a:rPr lang="de-DE" sz="2800" dirty="0">
                <a:solidFill>
                  <a:schemeClr val="tx1"/>
                </a:solidFill>
              </a:rPr>
              <a:t> auf Deutsch?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DDED0C-2659-94EA-B973-B1757CC88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59" y="1851885"/>
            <a:ext cx="8536835" cy="435211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5A9C88-9FDD-6FDD-1E1E-1C7A26F0B8C8}"/>
              </a:ext>
            </a:extLst>
          </p:cNvPr>
          <p:cNvSpPr/>
          <p:nvPr/>
        </p:nvSpPr>
        <p:spPr>
          <a:xfrm>
            <a:off x="9756300" y="2092567"/>
            <a:ext cx="1923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das …</a:t>
            </a:r>
            <a:r>
              <a:rPr lang="en-US" sz="2400" dirty="0" err="1">
                <a:solidFill>
                  <a:srgbClr val="00B050"/>
                </a:solidFill>
              </a:rPr>
              <a:t>zimmer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1CBA12-18D0-4ABE-F65F-2B55F57D6599}"/>
              </a:ext>
            </a:extLst>
          </p:cNvPr>
          <p:cNvSpPr/>
          <p:nvPr/>
        </p:nvSpPr>
        <p:spPr>
          <a:xfrm>
            <a:off x="9756300" y="2674978"/>
            <a:ext cx="1138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das Bad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D597CE-24A7-30FA-B346-D64738FB91CF}"/>
              </a:ext>
            </a:extLst>
          </p:cNvPr>
          <p:cNvSpPr/>
          <p:nvPr/>
        </p:nvSpPr>
        <p:spPr>
          <a:xfrm>
            <a:off x="9756300" y="3257389"/>
            <a:ext cx="1530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der </a:t>
            </a:r>
            <a:r>
              <a:rPr lang="en-US" sz="2400" dirty="0" err="1">
                <a:solidFill>
                  <a:srgbClr val="0070C0"/>
                </a:solidFill>
              </a:rPr>
              <a:t>Balkon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754AD-FB45-89CE-6FE3-A35BAF268365}"/>
              </a:ext>
            </a:extLst>
          </p:cNvPr>
          <p:cNvSpPr/>
          <p:nvPr/>
        </p:nvSpPr>
        <p:spPr>
          <a:xfrm>
            <a:off x="9756300" y="3839800"/>
            <a:ext cx="1183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der Flur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0A4D18-E482-B269-FB42-71F3CDF40FE0}"/>
              </a:ext>
            </a:extLst>
          </p:cNvPr>
          <p:cNvSpPr/>
          <p:nvPr/>
        </p:nvSpPr>
        <p:spPr>
          <a:xfrm>
            <a:off x="9756300" y="5063669"/>
            <a:ext cx="1809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</a:rPr>
              <a:t>d</a:t>
            </a:r>
            <a:r>
              <a:rPr lang="en-US" sz="2400" dirty="0" err="1">
                <a:solidFill>
                  <a:srgbClr val="C00000"/>
                </a:solidFill>
              </a:rPr>
              <a:t>ie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Wohnung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444377-BDE6-C4B5-9582-5F025A8DF197}"/>
              </a:ext>
            </a:extLst>
          </p:cNvPr>
          <p:cNvSpPr/>
          <p:nvPr/>
        </p:nvSpPr>
        <p:spPr>
          <a:xfrm>
            <a:off x="9756300" y="5646080"/>
            <a:ext cx="1433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</a:rPr>
              <a:t>d</a:t>
            </a:r>
            <a:r>
              <a:rPr lang="en-US" sz="2400" dirty="0" err="1">
                <a:solidFill>
                  <a:srgbClr val="C00000"/>
                </a:solidFill>
              </a:rPr>
              <a:t>ie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Küche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D5251A-823B-D26C-56F1-D55EABD2BB19}"/>
              </a:ext>
            </a:extLst>
          </p:cNvPr>
          <p:cNvSpPr/>
          <p:nvPr/>
        </p:nvSpPr>
        <p:spPr>
          <a:xfrm>
            <a:off x="9756300" y="4451734"/>
            <a:ext cx="16297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(der Keller)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0999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7DA7D-BDA2-DAFE-4953-D303F65F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605F51-EE52-1B01-8150-3A9F10F6AF84}"/>
              </a:ext>
            </a:extLst>
          </p:cNvPr>
          <p:cNvSpPr/>
          <p:nvPr/>
        </p:nvSpPr>
        <p:spPr>
          <a:xfrm>
            <a:off x="0" y="1387074"/>
            <a:ext cx="12191999" cy="5103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966462-5D79-2AEB-682B-DC4A95719480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Eine Wohnung </a:t>
            </a:r>
            <a:r>
              <a:rPr lang="de-DE" sz="2800" i="1" u="sng" dirty="0">
                <a:solidFill>
                  <a:schemeClr val="tx1"/>
                </a:solidFill>
              </a:rPr>
              <a:t>zeigen</a:t>
            </a:r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7B136960-477A-9768-0A49-812C09A6A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44" y="1869247"/>
            <a:ext cx="8048096" cy="43393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38439E-EEED-29BD-6256-BABDCA499172}"/>
              </a:ext>
            </a:extLst>
          </p:cNvPr>
          <p:cNvSpPr/>
          <p:nvPr/>
        </p:nvSpPr>
        <p:spPr>
          <a:xfrm>
            <a:off x="8693426" y="2332766"/>
            <a:ext cx="32732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/>
              <a:t>Sehen Sie das Video an. </a:t>
            </a:r>
          </a:p>
          <a:p>
            <a:r>
              <a:rPr lang="de-DE" sz="2400" dirty="0"/>
              <a:t>Wie viele Zimmer?</a:t>
            </a:r>
          </a:p>
          <a:p>
            <a:r>
              <a:rPr lang="de-DE" sz="2400" dirty="0"/>
              <a:t>Küche? Bad?</a:t>
            </a:r>
          </a:p>
          <a:p>
            <a:r>
              <a:rPr lang="de-DE" sz="2400" dirty="0"/>
              <a:t>Wie ist die Wohnung?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B57EF8-7F48-C4A2-3D4F-35EC5BB3EAAB}"/>
              </a:ext>
            </a:extLst>
          </p:cNvPr>
          <p:cNvSpPr/>
          <p:nvPr/>
        </p:nvSpPr>
        <p:spPr>
          <a:xfrm>
            <a:off x="8693425" y="4411789"/>
            <a:ext cx="32732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Watch the video. </a:t>
            </a:r>
          </a:p>
          <a:p>
            <a:r>
              <a:rPr lang="de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 information regarding:</a:t>
            </a:r>
          </a:p>
          <a:p>
            <a:r>
              <a:rPr lang="de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 viele Zimmer?</a:t>
            </a:r>
          </a:p>
          <a:p>
            <a:r>
              <a:rPr lang="de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Küche? Bad?</a:t>
            </a:r>
          </a:p>
          <a:p>
            <a:r>
              <a:rPr lang="de-DE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 ist die Wohnung?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B7FF5B-B8FC-31E6-7A9C-95EFD56D78E7}"/>
              </a:ext>
            </a:extLst>
          </p:cNvPr>
          <p:cNvSpPr/>
          <p:nvPr/>
        </p:nvSpPr>
        <p:spPr>
          <a:xfrm>
            <a:off x="5304841" y="745878"/>
            <a:ext cx="31632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2000" i="1" dirty="0">
                <a:solidFill>
                  <a:schemeClr val="tx2"/>
                </a:solidFill>
              </a:rPr>
              <a:t>to show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4093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C1768-BA59-2E6F-035A-1B745B101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0BF5D0-B028-5202-0A16-561E76B41C90}"/>
              </a:ext>
            </a:extLst>
          </p:cNvPr>
          <p:cNvSpPr/>
          <p:nvPr/>
        </p:nvSpPr>
        <p:spPr>
          <a:xfrm>
            <a:off x="0" y="1074193"/>
            <a:ext cx="12191999" cy="57838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34535-C9AD-9B97-1169-7C6A31011A34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Eine Wohnung zeigen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2A8D7E-19A7-12B6-34FF-7E3E2FAF0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501" y="2565585"/>
            <a:ext cx="4297122" cy="27512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7BC4FE-B205-1498-6197-3591F3A23269}"/>
              </a:ext>
            </a:extLst>
          </p:cNvPr>
          <p:cNvSpPr/>
          <p:nvPr/>
        </p:nvSpPr>
        <p:spPr>
          <a:xfrm>
            <a:off x="8462521" y="1578209"/>
            <a:ext cx="33493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/>
              <a:t>Das ist ein Markler. </a:t>
            </a:r>
          </a:p>
          <a:p>
            <a:r>
              <a:rPr lang="de-DE" sz="2400" dirty="0"/>
              <a:t>Er zeigt die Wohnung.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0203DA-AADB-8D81-999B-08FA84D3868F}"/>
              </a:ext>
            </a:extLst>
          </p:cNvPr>
          <p:cNvCxnSpPr>
            <a:cxnSpLocks/>
          </p:cNvCxnSpPr>
          <p:nvPr/>
        </p:nvCxnSpPr>
        <p:spPr>
          <a:xfrm flipH="1">
            <a:off x="9161468" y="2409206"/>
            <a:ext cx="503583" cy="670546"/>
          </a:xfrm>
          <a:prstGeom prst="straightConnector1">
            <a:avLst/>
          </a:prstGeom>
          <a:ln w="381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B1B9483-4F5A-9A59-702B-04391B191756}"/>
              </a:ext>
            </a:extLst>
          </p:cNvPr>
          <p:cNvSpPr/>
          <p:nvPr/>
        </p:nvSpPr>
        <p:spPr>
          <a:xfrm>
            <a:off x="7738568" y="5473170"/>
            <a:ext cx="44576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/>
              <a:t>Das ist eine Familie.  </a:t>
            </a:r>
          </a:p>
          <a:p>
            <a:r>
              <a:rPr lang="de-DE" sz="2400" dirty="0"/>
              <a:t>Die Familie sucht eine Wohnung.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B595B7-500E-1ECD-12B5-4D89B35FABBC}"/>
              </a:ext>
            </a:extLst>
          </p:cNvPr>
          <p:cNvCxnSpPr>
            <a:cxnSpLocks/>
          </p:cNvCxnSpPr>
          <p:nvPr/>
        </p:nvCxnSpPr>
        <p:spPr>
          <a:xfrm flipH="1" flipV="1">
            <a:off x="8268816" y="4886511"/>
            <a:ext cx="1235260" cy="682641"/>
          </a:xfrm>
          <a:prstGeom prst="straightConnector1">
            <a:avLst/>
          </a:prstGeom>
          <a:ln w="381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305753-505A-2AF2-CF40-D198EDC7A5DF}"/>
              </a:ext>
            </a:extLst>
          </p:cNvPr>
          <p:cNvCxnSpPr>
            <a:cxnSpLocks/>
          </p:cNvCxnSpPr>
          <p:nvPr/>
        </p:nvCxnSpPr>
        <p:spPr>
          <a:xfrm flipV="1">
            <a:off x="9592468" y="5256830"/>
            <a:ext cx="122233" cy="325065"/>
          </a:xfrm>
          <a:prstGeom prst="straightConnector1">
            <a:avLst/>
          </a:prstGeom>
          <a:ln w="381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6A3C4A-4F9C-1C77-DC9A-D20A1C5EACD0}"/>
              </a:ext>
            </a:extLst>
          </p:cNvPr>
          <p:cNvCxnSpPr>
            <a:cxnSpLocks/>
          </p:cNvCxnSpPr>
          <p:nvPr/>
        </p:nvCxnSpPr>
        <p:spPr>
          <a:xfrm flipV="1">
            <a:off x="9971259" y="5264959"/>
            <a:ext cx="116355" cy="308809"/>
          </a:xfrm>
          <a:prstGeom prst="straightConnector1">
            <a:avLst/>
          </a:prstGeom>
          <a:ln w="381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EF8FDAE-8EAB-5FE6-EC31-0B570428B3D5}"/>
              </a:ext>
            </a:extLst>
          </p:cNvPr>
          <p:cNvSpPr/>
          <p:nvPr/>
        </p:nvSpPr>
        <p:spPr>
          <a:xfrm>
            <a:off x="8268816" y="6124217"/>
            <a:ext cx="19878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2000" i="1" dirty="0">
                <a:solidFill>
                  <a:schemeClr val="tx2"/>
                </a:solidFill>
              </a:rPr>
              <a:t>to look for  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C9CF586-0644-6DDC-340A-058E19ECD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33" y="1900930"/>
            <a:ext cx="5425640" cy="189241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A620500-59E2-0FB7-A8B1-DB484589A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519" y="3966096"/>
            <a:ext cx="3336383" cy="244432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2571CD-32B2-961A-C3CF-BD1338DBA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508" y="1266510"/>
            <a:ext cx="3468113" cy="46166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10DF3B-3999-9AE0-C75C-575EBACDD24B}"/>
              </a:ext>
            </a:extLst>
          </p:cNvPr>
          <p:cNvCxnSpPr>
            <a:cxnSpLocks/>
          </p:cNvCxnSpPr>
          <p:nvPr/>
        </p:nvCxnSpPr>
        <p:spPr>
          <a:xfrm flipH="1" flipV="1">
            <a:off x="7866874" y="5227831"/>
            <a:ext cx="1457822" cy="378448"/>
          </a:xfrm>
          <a:prstGeom prst="straightConnector1">
            <a:avLst/>
          </a:prstGeom>
          <a:ln w="381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A20C3D42-E548-F49D-03EC-227A0A8F5CEF}"/>
              </a:ext>
            </a:extLst>
          </p:cNvPr>
          <p:cNvSpPr/>
          <p:nvPr/>
        </p:nvSpPr>
        <p:spPr>
          <a:xfrm>
            <a:off x="705485" y="2914913"/>
            <a:ext cx="439569" cy="530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FD8D93-1385-1FC6-4E33-497AE5916136}"/>
              </a:ext>
            </a:extLst>
          </p:cNvPr>
          <p:cNvSpPr/>
          <p:nvPr/>
        </p:nvSpPr>
        <p:spPr>
          <a:xfrm>
            <a:off x="8924433" y="1244536"/>
            <a:ext cx="19878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2000" i="1" dirty="0">
                <a:solidFill>
                  <a:schemeClr val="tx2"/>
                </a:solidFill>
              </a:rPr>
              <a:t>property agent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661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1C30D-9DB7-482B-E592-2EFFD7309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EBCF13-D28E-8504-BD7B-528BF80C3797}"/>
              </a:ext>
            </a:extLst>
          </p:cNvPr>
          <p:cNvSpPr/>
          <p:nvPr/>
        </p:nvSpPr>
        <p:spPr>
          <a:xfrm>
            <a:off x="0" y="1074193"/>
            <a:ext cx="12191999" cy="57838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764B2-579B-D0D8-3455-3A617B64AD86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Eine Wohnung zeigen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5B62F0-41E1-91E6-BC37-A2B9BCC354F5}"/>
              </a:ext>
            </a:extLst>
          </p:cNvPr>
          <p:cNvSpPr/>
          <p:nvPr/>
        </p:nvSpPr>
        <p:spPr>
          <a:xfrm>
            <a:off x="1626669" y="6260504"/>
            <a:ext cx="4401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2400" dirty="0"/>
              <a:t>Kursbuch Seite 74, Übung 1 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BD1B146-1B2D-3732-14E4-42EB5D5590FD}"/>
              </a:ext>
            </a:extLst>
          </p:cNvPr>
          <p:cNvSpPr/>
          <p:nvPr/>
        </p:nvSpPr>
        <p:spPr>
          <a:xfrm>
            <a:off x="5813409" y="6291281"/>
            <a:ext cx="31632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2000" i="1" dirty="0">
                <a:solidFill>
                  <a:schemeClr val="tx2"/>
                </a:solidFill>
              </a:rPr>
              <a:t>textbook p. 74, exercise 1b)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972F4-FD9D-5F57-6D7B-419AEAC9B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54" y="1605136"/>
            <a:ext cx="3704392" cy="2701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EB8816-5EA4-9D68-1FAD-90BD60183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254" y="3076515"/>
            <a:ext cx="3700908" cy="2750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097B17-3C5B-6FDB-07AB-93787041C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54" y="4496967"/>
            <a:ext cx="4448864" cy="8757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86CC58-9117-6F4D-6E82-E2924813B1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1485" y="2093069"/>
            <a:ext cx="3999451" cy="6087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A11656-136D-AE41-6A26-DB4F0588A25D}"/>
              </a:ext>
            </a:extLst>
          </p:cNvPr>
          <p:cNvSpPr/>
          <p:nvPr/>
        </p:nvSpPr>
        <p:spPr>
          <a:xfrm>
            <a:off x="1057047" y="5260586"/>
            <a:ext cx="2550698" cy="499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 Fenster,- :  window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8BB7E5-61A8-6C8A-9D93-4309E80615DC}"/>
              </a:ext>
            </a:extLst>
          </p:cNvPr>
          <p:cNvSpPr/>
          <p:nvPr/>
        </p:nvSpPr>
        <p:spPr>
          <a:xfrm>
            <a:off x="3611674" y="5260586"/>
            <a:ext cx="1433790" cy="499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dunkel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dark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5052CC-CECB-8807-B5B8-1539F1B42278}"/>
              </a:ext>
            </a:extLst>
          </p:cNvPr>
          <p:cNvSpPr/>
          <p:nvPr/>
        </p:nvSpPr>
        <p:spPr>
          <a:xfrm>
            <a:off x="9495652" y="2496972"/>
            <a:ext cx="2234586" cy="499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der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Schlüssel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- : key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5D3A3D-A141-5DFE-41E8-8868C9088B54}"/>
              </a:ext>
            </a:extLst>
          </p:cNvPr>
          <p:cNvSpPr/>
          <p:nvPr/>
        </p:nvSpPr>
        <p:spPr>
          <a:xfrm>
            <a:off x="451940" y="4442269"/>
            <a:ext cx="439569" cy="530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631A24-B3C7-4222-ECCE-8799E603BE87}"/>
              </a:ext>
            </a:extLst>
          </p:cNvPr>
          <p:cNvSpPr/>
          <p:nvPr/>
        </p:nvSpPr>
        <p:spPr>
          <a:xfrm>
            <a:off x="6831870" y="2261398"/>
            <a:ext cx="439569" cy="530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319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20" grpId="0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3BB4D-5E3B-A6B1-B6A4-B7A13F9D6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C56BAF-900B-18D8-630A-70B41D5348CE}"/>
              </a:ext>
            </a:extLst>
          </p:cNvPr>
          <p:cNvSpPr/>
          <p:nvPr/>
        </p:nvSpPr>
        <p:spPr>
          <a:xfrm>
            <a:off x="0" y="1387074"/>
            <a:ext cx="12191999" cy="5103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5D4AC5-0CD6-C721-B039-35BF13642EDD}"/>
              </a:ext>
            </a:extLst>
          </p:cNvPr>
          <p:cNvSpPr/>
          <p:nvPr/>
        </p:nvSpPr>
        <p:spPr>
          <a:xfrm>
            <a:off x="0" y="367188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Hat die Wohnung ...?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74AA54-0341-B29E-F713-2D3DB190A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748" y="2627449"/>
            <a:ext cx="1572294" cy="1146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9814CB-5D3F-E74B-F767-F4EBB1D90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0596" y="1505405"/>
            <a:ext cx="1507344" cy="1104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C20B7-8B94-8313-1E08-17781598D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596" y="2907197"/>
            <a:ext cx="1512632" cy="1124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754763-210C-79F6-E008-9C40852C1F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194" y="1469914"/>
            <a:ext cx="1507344" cy="9695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156AB5-3AC1-4723-F818-9AE8D2DD616F}"/>
              </a:ext>
            </a:extLst>
          </p:cNvPr>
          <p:cNvSpPr/>
          <p:nvPr/>
        </p:nvSpPr>
        <p:spPr>
          <a:xfrm>
            <a:off x="747169" y="1590683"/>
            <a:ext cx="7297541" cy="33854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FCCAFB-B51B-90BE-FEAF-5D2FB58B9A9A}"/>
              </a:ext>
            </a:extLst>
          </p:cNvPr>
          <p:cNvSpPr/>
          <p:nvPr/>
        </p:nvSpPr>
        <p:spPr>
          <a:xfrm>
            <a:off x="1230792" y="2887949"/>
            <a:ext cx="2356543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Die </a:t>
            </a:r>
            <a:r>
              <a:rPr lang="en-US" sz="2400" dirty="0" err="1"/>
              <a:t>Wohnung</a:t>
            </a:r>
            <a:r>
              <a:rPr lang="en-US" sz="2400" dirty="0"/>
              <a:t> hat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E48745-7A60-CC8D-9ECE-39657255E5DC}"/>
              </a:ext>
            </a:extLst>
          </p:cNvPr>
          <p:cNvCxnSpPr>
            <a:cxnSpLocks/>
          </p:cNvCxnSpPr>
          <p:nvPr/>
        </p:nvCxnSpPr>
        <p:spPr>
          <a:xfrm>
            <a:off x="4394764" y="1690001"/>
            <a:ext cx="0" cy="309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EDAC798-BF2D-C7E6-6A39-B2D6A6D36CCF}"/>
              </a:ext>
            </a:extLst>
          </p:cNvPr>
          <p:cNvSpPr/>
          <p:nvPr/>
        </p:nvSpPr>
        <p:spPr>
          <a:xfrm>
            <a:off x="4750042" y="3347012"/>
            <a:ext cx="2348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ein</a:t>
            </a:r>
            <a:r>
              <a:rPr lang="en-US" sz="2400" dirty="0"/>
              <a:t> </a:t>
            </a:r>
            <a:r>
              <a:rPr lang="en-US" sz="2400" dirty="0" err="1"/>
              <a:t>Wohnzimmer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F2692B-E49F-54FD-9220-C7D93C4A5494}"/>
              </a:ext>
            </a:extLst>
          </p:cNvPr>
          <p:cNvSpPr/>
          <p:nvPr/>
        </p:nvSpPr>
        <p:spPr>
          <a:xfrm>
            <a:off x="4702554" y="193409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zwei</a:t>
            </a:r>
            <a:r>
              <a:rPr lang="en-US" sz="2400" dirty="0"/>
              <a:t> </a:t>
            </a:r>
            <a:r>
              <a:rPr lang="en-US" sz="2400" dirty="0" err="1"/>
              <a:t>Kinderzimmer</a:t>
            </a: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CA8A07-F7B2-1872-C80D-A845CEB83E5C}"/>
              </a:ext>
            </a:extLst>
          </p:cNvPr>
          <p:cNvSpPr/>
          <p:nvPr/>
        </p:nvSpPr>
        <p:spPr>
          <a:xfrm>
            <a:off x="4774089" y="2640552"/>
            <a:ext cx="1773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einen</a:t>
            </a:r>
            <a:r>
              <a:rPr lang="en-US" sz="2400" dirty="0"/>
              <a:t> </a:t>
            </a:r>
            <a:r>
              <a:rPr lang="en-US" sz="2400" dirty="0" err="1"/>
              <a:t>Balkon</a:t>
            </a:r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D2A803-F9B8-D4FF-139D-8313CFC3AE88}"/>
              </a:ext>
            </a:extLst>
          </p:cNvPr>
          <p:cNvSpPr/>
          <p:nvPr/>
        </p:nvSpPr>
        <p:spPr>
          <a:xfrm>
            <a:off x="4750042" y="4053471"/>
            <a:ext cx="1674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einen</a:t>
            </a:r>
            <a:r>
              <a:rPr lang="en-US" sz="2400" dirty="0"/>
              <a:t> Keller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80FB67-0736-A446-CD7B-84ECA9F3F358}"/>
              </a:ext>
            </a:extLst>
          </p:cNvPr>
          <p:cNvSpPr/>
          <p:nvPr/>
        </p:nvSpPr>
        <p:spPr>
          <a:xfrm>
            <a:off x="4200596" y="5213921"/>
            <a:ext cx="15776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eine</a:t>
            </a:r>
            <a:r>
              <a:rPr lang="en-US" sz="2400" dirty="0"/>
              <a:t> </a:t>
            </a:r>
            <a:r>
              <a:rPr lang="en-US" sz="2400" dirty="0" err="1"/>
              <a:t>Küche</a:t>
            </a:r>
            <a:endParaRPr lang="en-US" sz="2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72924A-13DF-DE93-4D3C-A4ED12374705}"/>
              </a:ext>
            </a:extLst>
          </p:cNvPr>
          <p:cNvSpPr/>
          <p:nvPr/>
        </p:nvSpPr>
        <p:spPr>
          <a:xfrm>
            <a:off x="1977603" y="5094415"/>
            <a:ext cx="8898800" cy="58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Hat die </a:t>
            </a:r>
            <a:r>
              <a:rPr lang="en-US" sz="2400" dirty="0" err="1"/>
              <a:t>Wohnung</a:t>
            </a:r>
            <a:r>
              <a:rPr lang="en-US" sz="2400" dirty="0"/>
              <a:t>                   ? Und </a:t>
            </a:r>
            <a:r>
              <a:rPr lang="en-US" sz="2400" dirty="0" err="1"/>
              <a:t>Badezimmer</a:t>
            </a:r>
            <a:r>
              <a:rPr lang="en-US" sz="2400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D5E3F6-B0C6-5409-3053-BD02EEA914C2}"/>
              </a:ext>
            </a:extLst>
          </p:cNvPr>
          <p:cNvSpPr/>
          <p:nvPr/>
        </p:nvSpPr>
        <p:spPr>
          <a:xfrm>
            <a:off x="5013479" y="5641123"/>
            <a:ext cx="5584835" cy="58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Keine</a:t>
            </a:r>
            <a:r>
              <a:rPr lang="en-US" sz="2400" dirty="0"/>
              <a:t> </a:t>
            </a:r>
            <a:r>
              <a:rPr lang="en-US" sz="2400" dirty="0" err="1"/>
              <a:t>Ahnung</a:t>
            </a:r>
            <a:r>
              <a:rPr lang="en-US" sz="2400" dirty="0"/>
              <a:t>. Das </a:t>
            </a:r>
            <a:r>
              <a:rPr lang="en-US" sz="2400" dirty="0" err="1"/>
              <a:t>wissen</a:t>
            </a:r>
            <a:r>
              <a:rPr lang="en-US" sz="2400" dirty="0"/>
              <a:t> </a:t>
            </a:r>
            <a:r>
              <a:rPr lang="en-US" sz="2400" dirty="0" err="1"/>
              <a:t>wir</a:t>
            </a:r>
            <a:r>
              <a:rPr lang="en-US" sz="2400" dirty="0"/>
              <a:t> </a:t>
            </a:r>
            <a:r>
              <a:rPr lang="en-US" sz="2400" dirty="0" err="1"/>
              <a:t>nicht</a:t>
            </a:r>
            <a:r>
              <a:rPr lang="en-US" sz="2400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304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3" grpId="0"/>
      <p:bldP spid="24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0A727-D4E7-ED5A-EDD1-401EC93C4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C690E-D84C-763F-61F3-02FD574660E3}"/>
              </a:ext>
            </a:extLst>
          </p:cNvPr>
          <p:cNvSpPr/>
          <p:nvPr/>
        </p:nvSpPr>
        <p:spPr>
          <a:xfrm>
            <a:off x="0" y="1387074"/>
            <a:ext cx="12191999" cy="5103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329538-C868-6B22-B4D5-7BCAD6D57169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Sprechen Sie nach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6020AD-7C83-1987-9A9F-790611D5E44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0775" y="1846439"/>
            <a:ext cx="9873714" cy="12020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90143F-DC1B-4DB9-A280-067607EACDB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10963" y="3966707"/>
            <a:ext cx="10368000" cy="7213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54AD30-8AEB-0632-2F46-5A03121BF8E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97462" y="5241893"/>
            <a:ext cx="10476000" cy="392061"/>
          </a:xfrm>
          <a:prstGeom prst="rect">
            <a:avLst/>
          </a:prstGeom>
        </p:spPr>
      </p:pic>
      <p:pic>
        <p:nvPicPr>
          <p:cNvPr id="22" name="36 Titel 36 - Teil 1">
            <a:hlinkClick r:id="" action="ppaction://media"/>
            <a:extLst>
              <a:ext uri="{FF2B5EF4-FFF2-40B4-BE49-F238E27FC236}">
                <a16:creationId xmlns:a16="http://schemas.microsoft.com/office/drawing/2014/main" id="{6F11F295-F720-5C97-6F32-FB80BECF66A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1822300" y="2991708"/>
            <a:ext cx="406400" cy="406400"/>
          </a:xfrm>
          <a:prstGeom prst="rect">
            <a:avLst/>
          </a:prstGeom>
        </p:spPr>
      </p:pic>
      <p:pic>
        <p:nvPicPr>
          <p:cNvPr id="23" name="36 Titel 36 - Teil 2">
            <a:hlinkClick r:id="" action="ppaction://media"/>
            <a:extLst>
              <a:ext uri="{FF2B5EF4-FFF2-40B4-BE49-F238E27FC236}">
                <a16:creationId xmlns:a16="http://schemas.microsoft.com/office/drawing/2014/main" id="{10E21D1A-F9E5-A7C7-1500-20FE84CF40F5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4116902" y="2991708"/>
            <a:ext cx="406400" cy="406400"/>
          </a:xfrm>
          <a:prstGeom prst="rect">
            <a:avLst/>
          </a:prstGeom>
        </p:spPr>
      </p:pic>
      <p:pic>
        <p:nvPicPr>
          <p:cNvPr id="24" name="36 Titel 36 - Teil 3">
            <a:hlinkClick r:id="" action="ppaction://media"/>
            <a:extLst>
              <a:ext uri="{FF2B5EF4-FFF2-40B4-BE49-F238E27FC236}">
                <a16:creationId xmlns:a16="http://schemas.microsoft.com/office/drawing/2014/main" id="{8571CA78-3470-9E66-A76D-ED5BF8CB8059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378552" y="2991708"/>
            <a:ext cx="406400" cy="406400"/>
          </a:xfrm>
          <a:prstGeom prst="rect">
            <a:avLst/>
          </a:prstGeom>
        </p:spPr>
      </p:pic>
      <p:pic>
        <p:nvPicPr>
          <p:cNvPr id="25" name="36 Titel 36 - Teil 5">
            <a:hlinkClick r:id="" action="ppaction://media"/>
            <a:extLst>
              <a:ext uri="{FF2B5EF4-FFF2-40B4-BE49-F238E27FC236}">
                <a16:creationId xmlns:a16="http://schemas.microsoft.com/office/drawing/2014/main" id="{32EA730D-EFF1-2F46-B156-803A13148C38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2235781" y="3559423"/>
            <a:ext cx="406400" cy="406400"/>
          </a:xfrm>
          <a:prstGeom prst="rect">
            <a:avLst/>
          </a:prstGeom>
        </p:spPr>
      </p:pic>
      <p:pic>
        <p:nvPicPr>
          <p:cNvPr id="30" name="36 Titel 36 - Teil 10">
            <a:hlinkClick r:id="" action="ppaction://media"/>
            <a:extLst>
              <a:ext uri="{FF2B5EF4-FFF2-40B4-BE49-F238E27FC236}">
                <a16:creationId xmlns:a16="http://schemas.microsoft.com/office/drawing/2014/main" id="{00243C2B-9873-D4A0-0920-11D72D7B1BED}"/>
              </a:ext>
            </a:extLst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432262" y="4661732"/>
            <a:ext cx="406400" cy="406400"/>
          </a:xfrm>
          <a:prstGeom prst="rect">
            <a:avLst/>
          </a:prstGeom>
        </p:spPr>
      </p:pic>
      <p:pic>
        <p:nvPicPr>
          <p:cNvPr id="31" name="36 Titel 36 - Teil 11">
            <a:hlinkClick r:id="" action="ppaction://media"/>
            <a:extLst>
              <a:ext uri="{FF2B5EF4-FFF2-40B4-BE49-F238E27FC236}">
                <a16:creationId xmlns:a16="http://schemas.microsoft.com/office/drawing/2014/main" id="{B5B4908B-16C5-EC4C-A961-78F9F2D2547D}"/>
              </a:ext>
            </a:extLst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2235781" y="5608513"/>
            <a:ext cx="406400" cy="406400"/>
          </a:xfrm>
          <a:prstGeom prst="rect">
            <a:avLst/>
          </a:prstGeom>
        </p:spPr>
      </p:pic>
      <p:pic>
        <p:nvPicPr>
          <p:cNvPr id="32" name="36 Titel 36 - Teil 12">
            <a:hlinkClick r:id="" action="ppaction://media"/>
            <a:extLst>
              <a:ext uri="{FF2B5EF4-FFF2-40B4-BE49-F238E27FC236}">
                <a16:creationId xmlns:a16="http://schemas.microsoft.com/office/drawing/2014/main" id="{0F951C66-442C-F4F1-10FD-B9CFD91958B0}"/>
              </a:ext>
            </a:extLst>
          </p:cNvPr>
          <p:cNvPicPr>
            <a:picLocks noChangeAspect="1"/>
          </p:cNvPicPr>
          <p:nvPr>
            <a:audioFile r:link="rId15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5468853" y="5682593"/>
            <a:ext cx="406400" cy="406400"/>
          </a:xfrm>
          <a:prstGeom prst="rect">
            <a:avLst/>
          </a:prstGeom>
        </p:spPr>
      </p:pic>
      <p:pic>
        <p:nvPicPr>
          <p:cNvPr id="33" name="36 Titel 36 - Teil 13">
            <a:hlinkClick r:id="" action="ppaction://media"/>
            <a:extLst>
              <a:ext uri="{FF2B5EF4-FFF2-40B4-BE49-F238E27FC236}">
                <a16:creationId xmlns:a16="http://schemas.microsoft.com/office/drawing/2014/main" id="{2711856A-AF7F-46B3-FF46-BD4AE9D68DF6}"/>
              </a:ext>
            </a:extLst>
          </p:cNvPr>
          <p:cNvPicPr>
            <a:picLocks noChangeAspect="1"/>
          </p:cNvPicPr>
          <p:nvPr>
            <a:audi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10016847" y="5668066"/>
            <a:ext cx="406400" cy="406400"/>
          </a:xfrm>
          <a:prstGeom prst="rect">
            <a:avLst/>
          </a:prstGeom>
        </p:spPr>
      </p:pic>
      <p:pic>
        <p:nvPicPr>
          <p:cNvPr id="34" name="36 Titel 36 - Teil 6">
            <a:hlinkClick r:id="" action="ppaction://media"/>
            <a:extLst>
              <a:ext uri="{FF2B5EF4-FFF2-40B4-BE49-F238E27FC236}">
                <a16:creationId xmlns:a16="http://schemas.microsoft.com/office/drawing/2014/main" id="{73CBE549-129B-0C55-A5E5-FDAAEFC88CA3}"/>
              </a:ext>
            </a:extLst>
          </p:cNvPr>
          <p:cNvPicPr>
            <a:picLocks noChangeAspect="1"/>
          </p:cNvPicPr>
          <p:nvPr>
            <a:audioFile r:link="rId19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5265653" y="3559423"/>
            <a:ext cx="406400" cy="406400"/>
          </a:xfrm>
          <a:prstGeom prst="rect">
            <a:avLst/>
          </a:prstGeom>
        </p:spPr>
      </p:pic>
      <p:pic>
        <p:nvPicPr>
          <p:cNvPr id="35" name="36 Titel 36 - Teil 7">
            <a:hlinkClick r:id="" action="ppaction://media"/>
            <a:extLst>
              <a:ext uri="{FF2B5EF4-FFF2-40B4-BE49-F238E27FC236}">
                <a16:creationId xmlns:a16="http://schemas.microsoft.com/office/drawing/2014/main" id="{0F88D411-D524-18D2-281C-71370D05125B}"/>
              </a:ext>
            </a:extLst>
          </p:cNvPr>
          <p:cNvPicPr>
            <a:picLocks noChangeAspect="1"/>
          </p:cNvPicPr>
          <p:nvPr>
            <a:audioFile r:link="rId21"/>
            <p:extLst>
              <p:ext uri="{DAA4B4D4-6D71-4841-9C94-3DE7FCFB9230}">
                <p14:media xmlns:p14="http://schemas.microsoft.com/office/powerpoint/2010/main" r:embed="rId20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9124522" y="3559423"/>
            <a:ext cx="406400" cy="406400"/>
          </a:xfrm>
          <a:prstGeom prst="rect">
            <a:avLst/>
          </a:prstGeom>
        </p:spPr>
      </p:pic>
      <p:pic>
        <p:nvPicPr>
          <p:cNvPr id="36" name="36 Titel 36 - Teil 8">
            <a:hlinkClick r:id="" action="ppaction://media"/>
            <a:extLst>
              <a:ext uri="{FF2B5EF4-FFF2-40B4-BE49-F238E27FC236}">
                <a16:creationId xmlns:a16="http://schemas.microsoft.com/office/drawing/2014/main" id="{41C0E8BA-3E13-66D3-9C59-D2A055AA3C09}"/>
              </a:ext>
            </a:extLst>
          </p:cNvPr>
          <p:cNvPicPr>
            <a:picLocks noChangeAspect="1"/>
          </p:cNvPicPr>
          <p:nvPr>
            <a:audioFile r:link="rId23"/>
            <p:extLst>
              <p:ext uri="{DAA4B4D4-6D71-4841-9C94-3DE7FCFB9230}">
                <p14:media xmlns:p14="http://schemas.microsoft.com/office/powerpoint/2010/main" r:embed="rId22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2037858" y="4661732"/>
            <a:ext cx="406400" cy="406400"/>
          </a:xfrm>
          <a:prstGeom prst="rect">
            <a:avLst/>
          </a:prstGeom>
        </p:spPr>
      </p:pic>
      <p:pic>
        <p:nvPicPr>
          <p:cNvPr id="37" name="36 Titel 36 - Teil 9">
            <a:hlinkClick r:id="" action="ppaction://media"/>
            <a:extLst>
              <a:ext uri="{FF2B5EF4-FFF2-40B4-BE49-F238E27FC236}">
                <a16:creationId xmlns:a16="http://schemas.microsoft.com/office/drawing/2014/main" id="{EEEFF8CA-7C85-DD27-A56E-9C3593CC70B9}"/>
              </a:ext>
            </a:extLst>
          </p:cNvPr>
          <p:cNvPicPr>
            <a:picLocks noChangeAspect="1"/>
          </p:cNvPicPr>
          <p:nvPr>
            <a:audioFile r:link="rId25"/>
            <p:extLst>
              <p:ext uri="{DAA4B4D4-6D71-4841-9C94-3DE7FCFB9230}">
                <p14:media xmlns:p14="http://schemas.microsoft.com/office/powerpoint/2010/main" r:embed="rId24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3855781" y="4661732"/>
            <a:ext cx="406400" cy="4064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4B27342-1898-7ABA-A569-CD12E32CF4D1}"/>
              </a:ext>
            </a:extLst>
          </p:cNvPr>
          <p:cNvSpPr/>
          <p:nvPr/>
        </p:nvSpPr>
        <p:spPr>
          <a:xfrm>
            <a:off x="4262181" y="1452016"/>
            <a:ext cx="1908599" cy="499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Listen and repeat.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840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6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2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832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464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232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3336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2376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928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152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968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0A727-D4E7-ED5A-EDD1-401EC93C4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C690E-D84C-763F-61F3-02FD574660E3}"/>
              </a:ext>
            </a:extLst>
          </p:cNvPr>
          <p:cNvSpPr/>
          <p:nvPr/>
        </p:nvSpPr>
        <p:spPr>
          <a:xfrm>
            <a:off x="0" y="1387074"/>
            <a:ext cx="12191999" cy="5103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329538-C868-6B22-B4D5-7BCAD6D57169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Unsere Wohnung hat ...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DA8E4E-EF69-24B9-CFE0-B9DDEF884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951" y="1799931"/>
            <a:ext cx="908647" cy="15144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E096D1-D319-D05A-2EC9-056CC51B33BE}"/>
              </a:ext>
            </a:extLst>
          </p:cNvPr>
          <p:cNvSpPr/>
          <p:nvPr/>
        </p:nvSpPr>
        <p:spPr>
          <a:xfrm>
            <a:off x="2301371" y="1948418"/>
            <a:ext cx="3935436" cy="11352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Das </a:t>
            </a:r>
            <a:r>
              <a:rPr lang="en-US" sz="2400" dirty="0" err="1"/>
              <a:t>ist</a:t>
            </a:r>
            <a:r>
              <a:rPr lang="en-US" sz="2400" dirty="0"/>
              <a:t> </a:t>
            </a:r>
            <a:r>
              <a:rPr lang="en-US" sz="2400" dirty="0" err="1"/>
              <a:t>Uli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Er</a:t>
            </a:r>
            <a:r>
              <a:rPr lang="en-US" sz="2400" dirty="0"/>
              <a:t> </a:t>
            </a:r>
            <a:r>
              <a:rPr lang="en-US" sz="2400" dirty="0" err="1"/>
              <a:t>beschreibt</a:t>
            </a:r>
            <a:r>
              <a:rPr lang="en-US" sz="2400" dirty="0"/>
              <a:t> </a:t>
            </a:r>
            <a:r>
              <a:rPr lang="de-DE" sz="2400" dirty="0"/>
              <a:t>seine Wohnung. 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3DAC4C-1E18-85FA-94D6-C24FD8631150}"/>
              </a:ext>
            </a:extLst>
          </p:cNvPr>
          <p:cNvSpPr/>
          <p:nvPr/>
        </p:nvSpPr>
        <p:spPr>
          <a:xfrm>
            <a:off x="1175130" y="3518615"/>
            <a:ext cx="7123977" cy="1689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/>
              <a:t>Sehen Sie die Zeichnungen an. 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Hören Sie.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Welche Zeichnung passt?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7CD46-73A1-ECF0-6A6E-EA0AEC41C1A1}"/>
              </a:ext>
            </a:extLst>
          </p:cNvPr>
          <p:cNvSpPr/>
          <p:nvPr/>
        </p:nvSpPr>
        <p:spPr>
          <a:xfrm>
            <a:off x="5540004" y="3771067"/>
            <a:ext cx="56656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2000" i="1" dirty="0">
                <a:solidFill>
                  <a:schemeClr val="tx2"/>
                </a:solidFill>
              </a:rPr>
              <a:t>Look at the floor plans on the next slide </a:t>
            </a:r>
          </a:p>
          <a:p>
            <a:pPr algn="r"/>
            <a:r>
              <a:rPr lang="de-DE" sz="2000" i="1" dirty="0">
                <a:solidFill>
                  <a:schemeClr val="tx2"/>
                </a:solidFill>
              </a:rPr>
              <a:t>and listen to Uli. </a:t>
            </a:r>
          </a:p>
          <a:p>
            <a:pPr algn="r"/>
            <a:endParaRPr lang="de-DE" sz="2000" i="1" dirty="0">
              <a:solidFill>
                <a:schemeClr val="tx2"/>
              </a:solidFill>
            </a:endParaRPr>
          </a:p>
          <a:p>
            <a:pPr algn="r"/>
            <a:r>
              <a:rPr lang="de-DE" sz="2000" i="1" dirty="0">
                <a:solidFill>
                  <a:schemeClr val="tx2"/>
                </a:solidFill>
              </a:rPr>
              <a:t>Which floor plan matches his description?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3C977-8EC3-CFC8-0D9F-E16F3BDF7D64}"/>
              </a:ext>
            </a:extLst>
          </p:cNvPr>
          <p:cNvSpPr/>
          <p:nvPr/>
        </p:nvSpPr>
        <p:spPr>
          <a:xfrm>
            <a:off x="1440616" y="3016369"/>
            <a:ext cx="3386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2000" i="1" dirty="0">
                <a:solidFill>
                  <a:schemeClr val="tx2"/>
                </a:solidFill>
              </a:rPr>
              <a:t>beschreiben: to describe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56148-C96D-B80B-9A67-DA6514F3690B}"/>
              </a:ext>
            </a:extLst>
          </p:cNvPr>
          <p:cNvSpPr/>
          <p:nvPr/>
        </p:nvSpPr>
        <p:spPr>
          <a:xfrm>
            <a:off x="3379303" y="4032676"/>
            <a:ext cx="3386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i="1" dirty="0">
                <a:solidFill>
                  <a:schemeClr val="tx2"/>
                </a:solidFill>
              </a:rPr>
              <a:t>die Zeichnung, -en : drawing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699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D3F11-CD97-1480-59D4-E381F7903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EDE207-272A-44BF-B6DC-04D8401F37BC}"/>
              </a:ext>
            </a:extLst>
          </p:cNvPr>
          <p:cNvSpPr/>
          <p:nvPr/>
        </p:nvSpPr>
        <p:spPr>
          <a:xfrm>
            <a:off x="0" y="1387074"/>
            <a:ext cx="12191999" cy="518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56F012-C1A5-01B4-D4C2-B45D6537E8B8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Unsere Wohnung hat ...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A63F0C-C86A-6217-8B19-D0528E2FA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71209" y="1860926"/>
            <a:ext cx="4333924" cy="3454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F80115-05D9-9CD6-4C11-2AB42443F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8171" y="5649896"/>
            <a:ext cx="505489" cy="842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9475BA-DB9E-4A7E-E794-688AD1F057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799042" y="1916695"/>
            <a:ext cx="4295296" cy="34544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2D49F2-6A03-7147-FBD2-43F91390F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0805" y="5730414"/>
            <a:ext cx="505489" cy="842482"/>
          </a:xfrm>
          <a:prstGeom prst="rect">
            <a:avLst/>
          </a:prstGeom>
        </p:spPr>
      </p:pic>
      <p:pic>
        <p:nvPicPr>
          <p:cNvPr id="13" name="38 Titel 38">
            <a:hlinkClick r:id="" action="ppaction://media"/>
            <a:extLst>
              <a:ext uri="{FF2B5EF4-FFF2-40B4-BE49-F238E27FC236}">
                <a16:creationId xmlns:a16="http://schemas.microsoft.com/office/drawing/2014/main" id="{741BF069-211E-86F2-E8B3-FE6D08AE526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97205" y="5127577"/>
            <a:ext cx="406400" cy="40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255CD9-46D7-2FDC-F2CA-9167C8831A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5414" y="1527223"/>
            <a:ext cx="3118010" cy="6350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74D3DDA-A33D-67F2-7C03-162976CC825C}"/>
              </a:ext>
            </a:extLst>
          </p:cNvPr>
          <p:cNvSpPr/>
          <p:nvPr/>
        </p:nvSpPr>
        <p:spPr>
          <a:xfrm>
            <a:off x="4306231" y="5861031"/>
            <a:ext cx="3994748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Uli</a:t>
            </a:r>
            <a:r>
              <a:rPr lang="en-US" sz="2400" dirty="0"/>
              <a:t> </a:t>
            </a:r>
            <a:r>
              <a:rPr lang="en-US" sz="2400" dirty="0" err="1"/>
              <a:t>beschreibt</a:t>
            </a:r>
            <a:r>
              <a:rPr lang="en-US" sz="2400" dirty="0"/>
              <a:t> </a:t>
            </a:r>
            <a:r>
              <a:rPr lang="de-DE" sz="2400" dirty="0"/>
              <a:t>seine Wohnung. 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951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5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D3F11-CD97-1480-59D4-E381F7903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EDE207-272A-44BF-B6DC-04D8401F37B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D4DF1F-08CC-A215-0A3B-227FFAE19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1227" y="1916666"/>
            <a:ext cx="4836359" cy="385496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1795E3F-731C-4014-9FBD-40EEB74D40D8}"/>
              </a:ext>
            </a:extLst>
          </p:cNvPr>
          <p:cNvGrpSpPr/>
          <p:nvPr/>
        </p:nvGrpSpPr>
        <p:grpSpPr>
          <a:xfrm>
            <a:off x="4619833" y="962980"/>
            <a:ext cx="7572166" cy="6246796"/>
            <a:chOff x="5496677" y="840690"/>
            <a:chExt cx="5876816" cy="518427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133D9A6-88DB-9379-E131-E46A25DABC69}"/>
                </a:ext>
              </a:extLst>
            </p:cNvPr>
            <p:cNvGrpSpPr/>
            <p:nvPr/>
          </p:nvGrpSpPr>
          <p:grpSpPr>
            <a:xfrm>
              <a:off x="5496677" y="840690"/>
              <a:ext cx="5876816" cy="5184270"/>
              <a:chOff x="5455579" y="805565"/>
              <a:chExt cx="4767209" cy="413630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E34935E-BFC8-8D0C-1D05-70D88D2B4F9B}"/>
                  </a:ext>
                </a:extLst>
              </p:cNvPr>
              <p:cNvSpPr/>
              <p:nvPr/>
            </p:nvSpPr>
            <p:spPr>
              <a:xfrm>
                <a:off x="5455579" y="805565"/>
                <a:ext cx="4767209" cy="41363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58A4F7B-B023-2CA7-A93F-F346F3E9E4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3221" y="990497"/>
                <a:ext cx="4318222" cy="222896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E7D3802-F366-3C67-7F01-B13BEDC7A5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20848" y="3117494"/>
                <a:ext cx="4222967" cy="1378021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0C4C5-3F9E-8CFD-B212-C44EEBAB0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09720" y="5078142"/>
              <a:ext cx="2108308" cy="48593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A049E9-9223-9658-C42E-C3F18372D036}"/>
              </a:ext>
            </a:extLst>
          </p:cNvPr>
          <p:cNvGrpSpPr/>
          <p:nvPr/>
        </p:nvGrpSpPr>
        <p:grpSpPr>
          <a:xfrm>
            <a:off x="5700673" y="1708124"/>
            <a:ext cx="4956229" cy="4791414"/>
            <a:chOff x="6308045" y="1460431"/>
            <a:chExt cx="3846569" cy="397643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A0D475-C5DD-52A0-8E1A-45561F7D00B2}"/>
                </a:ext>
              </a:extLst>
            </p:cNvPr>
            <p:cNvSpPr/>
            <p:nvPr/>
          </p:nvSpPr>
          <p:spPr>
            <a:xfrm>
              <a:off x="8710239" y="4453945"/>
              <a:ext cx="1444375" cy="339047"/>
            </a:xfrm>
            <a:prstGeom prst="rect">
              <a:avLst/>
            </a:prstGeom>
            <a:noFill/>
            <a:ln w="28575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9C429A-A8A4-9236-3104-9429E267488F}"/>
                </a:ext>
              </a:extLst>
            </p:cNvPr>
            <p:cNvSpPr/>
            <p:nvPr/>
          </p:nvSpPr>
          <p:spPr>
            <a:xfrm>
              <a:off x="6308045" y="4772523"/>
              <a:ext cx="1007156" cy="321596"/>
            </a:xfrm>
            <a:prstGeom prst="rect">
              <a:avLst/>
            </a:prstGeom>
            <a:noFill/>
            <a:ln w="28575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A746C6-811F-51A9-134E-17C1A5422FF6}"/>
                </a:ext>
              </a:extLst>
            </p:cNvPr>
            <p:cNvSpPr/>
            <p:nvPr/>
          </p:nvSpPr>
          <p:spPr>
            <a:xfrm>
              <a:off x="9194075" y="4804475"/>
              <a:ext cx="741035" cy="321595"/>
            </a:xfrm>
            <a:prstGeom prst="rect">
              <a:avLst/>
            </a:prstGeom>
            <a:noFill/>
            <a:ln w="28575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2B47204-8303-930D-9AB7-E08249F24F5C}"/>
                </a:ext>
              </a:extLst>
            </p:cNvPr>
            <p:cNvSpPr/>
            <p:nvPr/>
          </p:nvSpPr>
          <p:spPr>
            <a:xfrm>
              <a:off x="6594714" y="5115269"/>
              <a:ext cx="576647" cy="321596"/>
            </a:xfrm>
            <a:prstGeom prst="rect">
              <a:avLst/>
            </a:prstGeom>
            <a:noFill/>
            <a:ln w="28575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ECD8C5-9887-FA85-6C45-C4A97D13A4B8}"/>
                </a:ext>
              </a:extLst>
            </p:cNvPr>
            <p:cNvSpPr/>
            <p:nvPr/>
          </p:nvSpPr>
          <p:spPr>
            <a:xfrm>
              <a:off x="9081062" y="1460431"/>
              <a:ext cx="576647" cy="321596"/>
            </a:xfrm>
            <a:prstGeom prst="rect">
              <a:avLst/>
            </a:prstGeom>
            <a:noFill/>
            <a:ln w="28575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5EC7331-2D55-8C21-8F52-EBD53DBC672B}"/>
                </a:ext>
              </a:extLst>
            </p:cNvPr>
            <p:cNvSpPr/>
            <p:nvPr/>
          </p:nvSpPr>
          <p:spPr>
            <a:xfrm>
              <a:off x="7799563" y="2099942"/>
              <a:ext cx="687834" cy="355582"/>
            </a:xfrm>
            <a:prstGeom prst="rect">
              <a:avLst/>
            </a:prstGeom>
            <a:noFill/>
            <a:ln w="28575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190B6E-5966-0E9A-EBF6-AB1DD10911A3}"/>
                </a:ext>
              </a:extLst>
            </p:cNvPr>
            <p:cNvSpPr/>
            <p:nvPr/>
          </p:nvSpPr>
          <p:spPr>
            <a:xfrm>
              <a:off x="7026145" y="2099942"/>
              <a:ext cx="687834" cy="355582"/>
            </a:xfrm>
            <a:prstGeom prst="rect">
              <a:avLst/>
            </a:prstGeom>
            <a:noFill/>
            <a:ln w="28575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83618B6-AEB0-DC34-E104-3A197975F1B1}"/>
                </a:ext>
              </a:extLst>
            </p:cNvPr>
            <p:cNvSpPr/>
            <p:nvPr/>
          </p:nvSpPr>
          <p:spPr>
            <a:xfrm>
              <a:off x="6893322" y="2469185"/>
              <a:ext cx="830942" cy="355582"/>
            </a:xfrm>
            <a:prstGeom prst="rect">
              <a:avLst/>
            </a:prstGeom>
            <a:noFill/>
            <a:ln w="28575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E861C92-74E7-C198-3C31-A950006D46F7}"/>
                </a:ext>
              </a:extLst>
            </p:cNvPr>
            <p:cNvSpPr/>
            <p:nvPr/>
          </p:nvSpPr>
          <p:spPr>
            <a:xfrm>
              <a:off x="9657709" y="2448345"/>
              <a:ext cx="435796" cy="355582"/>
            </a:xfrm>
            <a:prstGeom prst="rect">
              <a:avLst/>
            </a:prstGeom>
            <a:noFill/>
            <a:ln w="28575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156F012-C1A5-01B4-D4C2-B45D6537E8B8}"/>
              </a:ext>
            </a:extLst>
          </p:cNvPr>
          <p:cNvSpPr/>
          <p:nvPr/>
        </p:nvSpPr>
        <p:spPr>
          <a:xfrm>
            <a:off x="1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Unsere Wohnung hat ...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49EBBE-EF31-DDF3-1219-5F73BC019133}"/>
              </a:ext>
            </a:extLst>
          </p:cNvPr>
          <p:cNvSpPr/>
          <p:nvPr/>
        </p:nvSpPr>
        <p:spPr>
          <a:xfrm>
            <a:off x="581923" y="6213993"/>
            <a:ext cx="26029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Kursbuch Seite 75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FEDB78-58D2-20AB-4026-F42299A3DF83}"/>
              </a:ext>
            </a:extLst>
          </p:cNvPr>
          <p:cNvSpPr/>
          <p:nvPr/>
        </p:nvSpPr>
        <p:spPr>
          <a:xfrm>
            <a:off x="2629094" y="6316745"/>
            <a:ext cx="2139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chemeClr val="tx2"/>
                </a:solidFill>
              </a:rPr>
              <a:t>textbook p. 75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575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1E9A-73FC-53A0-C782-21A3E78FD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2C1362-08E7-1E8E-ADDC-FC653A114F8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091693-D210-8ED2-FD65-D733F3941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0919" y="2963863"/>
            <a:ext cx="4056275" cy="32331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FF6F08-D8FC-2BE3-3EE8-86D45F96E5A9}"/>
              </a:ext>
            </a:extLst>
          </p:cNvPr>
          <p:cNvSpPr/>
          <p:nvPr/>
        </p:nvSpPr>
        <p:spPr>
          <a:xfrm>
            <a:off x="1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Unsere Wohnung hat 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0C2DC3-965D-122E-6DAC-0C9C812B23B2}"/>
              </a:ext>
            </a:extLst>
          </p:cNvPr>
          <p:cNvSpPr/>
          <p:nvPr/>
        </p:nvSpPr>
        <p:spPr>
          <a:xfrm>
            <a:off x="552830" y="1377597"/>
            <a:ext cx="47430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i="1" dirty="0">
                <a:solidFill>
                  <a:srgbClr val="C00000"/>
                </a:solidFill>
              </a:rPr>
              <a:t>Read out loudly. One person one sentence.</a:t>
            </a:r>
          </a:p>
          <a:p>
            <a:r>
              <a:rPr lang="de-DE" sz="2000" i="1" dirty="0">
                <a:solidFill>
                  <a:srgbClr val="C00000"/>
                </a:solidFill>
              </a:rPr>
              <a:t>Pay attention to long and short vowels.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EF8882-37E0-C2CF-236E-42FD8DC5E90D}"/>
              </a:ext>
            </a:extLst>
          </p:cNvPr>
          <p:cNvSpPr/>
          <p:nvPr/>
        </p:nvSpPr>
        <p:spPr>
          <a:xfrm>
            <a:off x="2326754" y="1938162"/>
            <a:ext cx="798039" cy="58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/>
              <a:t>üche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E4847-1B59-F584-75CA-9E0347D3AA5B}"/>
              </a:ext>
            </a:extLst>
          </p:cNvPr>
          <p:cNvSpPr/>
          <p:nvPr/>
        </p:nvSpPr>
        <p:spPr>
          <a:xfrm>
            <a:off x="3388773" y="1938161"/>
            <a:ext cx="1369350" cy="58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/>
              <a:t>ohnung</a:t>
            </a: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90251B-5167-8FFF-8EE5-98B14DE9FF70}"/>
              </a:ext>
            </a:extLst>
          </p:cNvPr>
          <p:cNvGrpSpPr/>
          <p:nvPr/>
        </p:nvGrpSpPr>
        <p:grpSpPr>
          <a:xfrm>
            <a:off x="2127220" y="1954613"/>
            <a:ext cx="798039" cy="581249"/>
            <a:chOff x="3638993" y="2344486"/>
            <a:chExt cx="798039" cy="58124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A0F173-2F58-E795-7083-02DB9CB7F9B3}"/>
                </a:ext>
              </a:extLst>
            </p:cNvPr>
            <p:cNvSpPr/>
            <p:nvPr/>
          </p:nvSpPr>
          <p:spPr>
            <a:xfrm>
              <a:off x="3638993" y="2344486"/>
              <a:ext cx="798039" cy="581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2400" dirty="0"/>
                <a:t>K</a:t>
              </a:r>
              <a:endParaRPr lang="en-US" sz="2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B27C001-BDCB-2F78-79C4-075C39C5C7CB}"/>
                </a:ext>
              </a:extLst>
            </p:cNvPr>
            <p:cNvSpPr/>
            <p:nvPr/>
          </p:nvSpPr>
          <p:spPr>
            <a:xfrm>
              <a:off x="3983541" y="2841062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680B53-1AE8-F6C3-0971-4C2F94253767}"/>
              </a:ext>
            </a:extLst>
          </p:cNvPr>
          <p:cNvGrpSpPr/>
          <p:nvPr/>
        </p:nvGrpSpPr>
        <p:grpSpPr>
          <a:xfrm>
            <a:off x="3115782" y="1938162"/>
            <a:ext cx="798039" cy="581249"/>
            <a:chOff x="3603236" y="2870860"/>
            <a:chExt cx="798039" cy="58124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3F7D882-BE5D-0F2D-4809-73BC0DF4EC87}"/>
                </a:ext>
              </a:extLst>
            </p:cNvPr>
            <p:cNvSpPr/>
            <p:nvPr/>
          </p:nvSpPr>
          <p:spPr>
            <a:xfrm>
              <a:off x="3603236" y="2870860"/>
              <a:ext cx="798039" cy="581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2400" dirty="0"/>
                <a:t>W</a:t>
              </a:r>
              <a:endParaRPr lang="en-US" sz="2400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59F53F1-DEB6-5C6E-BC88-D607715494C6}"/>
                </a:ext>
              </a:extLst>
            </p:cNvPr>
            <p:cNvCxnSpPr>
              <a:cxnSpLocks/>
            </p:cNvCxnSpPr>
            <p:nvPr/>
          </p:nvCxnSpPr>
          <p:spPr>
            <a:xfrm>
              <a:off x="3935267" y="3403598"/>
              <a:ext cx="2157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4BA02F-705A-EAE8-D5DC-1C7F8F1839BA}"/>
              </a:ext>
            </a:extLst>
          </p:cNvPr>
          <p:cNvGrpSpPr/>
          <p:nvPr/>
        </p:nvGrpSpPr>
        <p:grpSpPr>
          <a:xfrm>
            <a:off x="5109679" y="1208309"/>
            <a:ext cx="6431618" cy="5694396"/>
            <a:chOff x="5496677" y="840690"/>
            <a:chExt cx="5876816" cy="518427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74D1DB6-66EA-1DA5-9D9E-5E8077C90A0D}"/>
                </a:ext>
              </a:extLst>
            </p:cNvPr>
            <p:cNvGrpSpPr/>
            <p:nvPr/>
          </p:nvGrpSpPr>
          <p:grpSpPr>
            <a:xfrm>
              <a:off x="5496677" y="840690"/>
              <a:ext cx="5876816" cy="5184270"/>
              <a:chOff x="5455579" y="805565"/>
              <a:chExt cx="4767209" cy="413630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8F0E548-C491-3792-D551-7088060203EA}"/>
                  </a:ext>
                </a:extLst>
              </p:cNvPr>
              <p:cNvSpPr/>
              <p:nvPr/>
            </p:nvSpPr>
            <p:spPr>
              <a:xfrm>
                <a:off x="5455579" y="805565"/>
                <a:ext cx="4767209" cy="41363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A2BB7BDF-DAF7-2A85-CDCA-5DBC067025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3221" y="990497"/>
                <a:ext cx="4318222" cy="2228965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6CFA5B2-B8BA-9B2C-B34D-0BAD5698F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20848" y="3219462"/>
                <a:ext cx="4222967" cy="1378021"/>
              </a:xfrm>
              <a:prstGeom prst="rect">
                <a:avLst/>
              </a:prstGeom>
            </p:spPr>
          </p:pic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3F6CF2A-8342-5BE5-D7A1-BEB03068F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09720" y="5205949"/>
              <a:ext cx="2108308" cy="48593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B047F12-C285-F3C5-C655-E69897CA291B}"/>
              </a:ext>
            </a:extLst>
          </p:cNvPr>
          <p:cNvGrpSpPr/>
          <p:nvPr/>
        </p:nvGrpSpPr>
        <p:grpSpPr>
          <a:xfrm>
            <a:off x="5634884" y="1824240"/>
            <a:ext cx="5153120" cy="4607738"/>
            <a:chOff x="5773445" y="1210726"/>
            <a:chExt cx="5153120" cy="460773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6698D6-CD11-25B2-4A16-F1DE3897919A}"/>
                </a:ext>
              </a:extLst>
            </p:cNvPr>
            <p:cNvCxnSpPr/>
            <p:nvPr/>
          </p:nvCxnSpPr>
          <p:spPr>
            <a:xfrm>
              <a:off x="6727219" y="1210727"/>
              <a:ext cx="2157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29F5F21-FAAA-4CDD-0777-816043161A87}"/>
                </a:ext>
              </a:extLst>
            </p:cNvPr>
            <p:cNvSpPr/>
            <p:nvPr/>
          </p:nvSpPr>
          <p:spPr>
            <a:xfrm>
              <a:off x="8806553" y="1210727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F795B2A-40B1-3838-2962-D505B2E906F5}"/>
                </a:ext>
              </a:extLst>
            </p:cNvPr>
            <p:cNvSpPr/>
            <p:nvPr/>
          </p:nvSpPr>
          <p:spPr>
            <a:xfrm>
              <a:off x="7919443" y="1210727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0EA3261-BF40-2B00-E037-BF0FA8FB689D}"/>
                </a:ext>
              </a:extLst>
            </p:cNvPr>
            <p:cNvSpPr/>
            <p:nvPr/>
          </p:nvSpPr>
          <p:spPr>
            <a:xfrm>
              <a:off x="8280790" y="1538898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B79C4BE-66F6-A8F8-E7E9-C2B1522480E6}"/>
                </a:ext>
              </a:extLst>
            </p:cNvPr>
            <p:cNvSpPr/>
            <p:nvPr/>
          </p:nvSpPr>
          <p:spPr>
            <a:xfrm>
              <a:off x="10402181" y="1210726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0D5A6F9-0451-D628-EF58-DC293BBE466B}"/>
                </a:ext>
              </a:extLst>
            </p:cNvPr>
            <p:cNvCxnSpPr/>
            <p:nvPr/>
          </p:nvCxnSpPr>
          <p:spPr>
            <a:xfrm>
              <a:off x="6155109" y="1581234"/>
              <a:ext cx="2157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240F56F-280C-F6B1-A76D-28CD76109CD0}"/>
                </a:ext>
              </a:extLst>
            </p:cNvPr>
            <p:cNvCxnSpPr/>
            <p:nvPr/>
          </p:nvCxnSpPr>
          <p:spPr>
            <a:xfrm>
              <a:off x="7274821" y="1938863"/>
              <a:ext cx="2157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099B19A-2439-9572-38B3-F05E6EA664C3}"/>
                </a:ext>
              </a:extLst>
            </p:cNvPr>
            <p:cNvSpPr/>
            <p:nvPr/>
          </p:nvSpPr>
          <p:spPr>
            <a:xfrm>
              <a:off x="9255290" y="1557868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8DDEA27-646C-049A-805D-24287CDF5FDE}"/>
                </a:ext>
              </a:extLst>
            </p:cNvPr>
            <p:cNvSpPr/>
            <p:nvPr/>
          </p:nvSpPr>
          <p:spPr>
            <a:xfrm>
              <a:off x="5843224" y="1938867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5FCDC8E-C253-B6DF-C371-99F992A37211}"/>
                </a:ext>
              </a:extLst>
            </p:cNvPr>
            <p:cNvSpPr/>
            <p:nvPr/>
          </p:nvSpPr>
          <p:spPr>
            <a:xfrm>
              <a:off x="8592225" y="1938863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8D6F132-1218-E100-91C9-14F941A09098}"/>
                </a:ext>
              </a:extLst>
            </p:cNvPr>
            <p:cNvCxnSpPr/>
            <p:nvPr/>
          </p:nvCxnSpPr>
          <p:spPr>
            <a:xfrm>
              <a:off x="9973576" y="1938863"/>
              <a:ext cx="2157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C926654-676C-F62C-43D2-7F516EBC1035}"/>
                </a:ext>
              </a:extLst>
            </p:cNvPr>
            <p:cNvSpPr/>
            <p:nvPr/>
          </p:nvSpPr>
          <p:spPr>
            <a:xfrm>
              <a:off x="5881324" y="2289840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E175D82-A3FC-69CC-B05A-89C86B3D325C}"/>
                </a:ext>
              </a:extLst>
            </p:cNvPr>
            <p:cNvSpPr/>
            <p:nvPr/>
          </p:nvSpPr>
          <p:spPr>
            <a:xfrm>
              <a:off x="7957543" y="2289840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351EB9A-D3FB-457B-5542-06B89407C42E}"/>
                </a:ext>
              </a:extLst>
            </p:cNvPr>
            <p:cNvSpPr/>
            <p:nvPr/>
          </p:nvSpPr>
          <p:spPr>
            <a:xfrm>
              <a:off x="9506943" y="2319085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ACD9015-7104-38D7-C48B-7186AFE287FE}"/>
                </a:ext>
              </a:extLst>
            </p:cNvPr>
            <p:cNvCxnSpPr/>
            <p:nvPr/>
          </p:nvCxnSpPr>
          <p:spPr>
            <a:xfrm>
              <a:off x="8064040" y="2658530"/>
              <a:ext cx="2157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6BEC953-1D44-BBCA-30EE-102A07E0AD72}"/>
                </a:ext>
              </a:extLst>
            </p:cNvPr>
            <p:cNvCxnSpPr/>
            <p:nvPr/>
          </p:nvCxnSpPr>
          <p:spPr>
            <a:xfrm>
              <a:off x="8882753" y="2658530"/>
              <a:ext cx="2157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27CDD16-B23E-1010-A291-A12CB96A9390}"/>
                </a:ext>
              </a:extLst>
            </p:cNvPr>
            <p:cNvSpPr/>
            <p:nvPr/>
          </p:nvSpPr>
          <p:spPr>
            <a:xfrm>
              <a:off x="9999579" y="2658530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81EA41F-16B7-08E4-6F2F-B9EE82C9CF4B}"/>
                </a:ext>
              </a:extLst>
            </p:cNvPr>
            <p:cNvCxnSpPr/>
            <p:nvPr/>
          </p:nvCxnSpPr>
          <p:spPr>
            <a:xfrm>
              <a:off x="5773445" y="3039530"/>
              <a:ext cx="2157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430F7A-A107-BDA3-C94A-73B6EDA4DEFF}"/>
                </a:ext>
              </a:extLst>
            </p:cNvPr>
            <p:cNvSpPr/>
            <p:nvPr/>
          </p:nvSpPr>
          <p:spPr>
            <a:xfrm>
              <a:off x="9800194" y="1530599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ADE65F2-BA79-9FE0-5615-2F03CFB6766C}"/>
                </a:ext>
              </a:extLst>
            </p:cNvPr>
            <p:cNvSpPr/>
            <p:nvPr/>
          </p:nvSpPr>
          <p:spPr>
            <a:xfrm>
              <a:off x="6332766" y="3020729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CF4AF7A-0526-C109-BD23-9ADEC934563E}"/>
                </a:ext>
              </a:extLst>
            </p:cNvPr>
            <p:cNvSpPr/>
            <p:nvPr/>
          </p:nvSpPr>
          <p:spPr>
            <a:xfrm>
              <a:off x="7306499" y="3005930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82E8072-4F0F-C55C-4819-97447B8BEC6E}"/>
                </a:ext>
              </a:extLst>
            </p:cNvPr>
            <p:cNvSpPr/>
            <p:nvPr/>
          </p:nvSpPr>
          <p:spPr>
            <a:xfrm>
              <a:off x="10189333" y="3039799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4D50DC6-04E7-0399-EF78-7EC4CBF99C62}"/>
                </a:ext>
              </a:extLst>
            </p:cNvPr>
            <p:cNvSpPr/>
            <p:nvPr/>
          </p:nvSpPr>
          <p:spPr>
            <a:xfrm>
              <a:off x="6866776" y="3783879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0088049-7DC0-D7F4-9696-B96EAF7717B6}"/>
                </a:ext>
              </a:extLst>
            </p:cNvPr>
            <p:cNvSpPr/>
            <p:nvPr/>
          </p:nvSpPr>
          <p:spPr>
            <a:xfrm>
              <a:off x="8238766" y="3741542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2895ED6-F42C-DF94-31DD-0A4907BD994C}"/>
                </a:ext>
              </a:extLst>
            </p:cNvPr>
            <p:cNvCxnSpPr/>
            <p:nvPr/>
          </p:nvCxnSpPr>
          <p:spPr>
            <a:xfrm>
              <a:off x="9077633" y="3783878"/>
              <a:ext cx="2157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C56423-7958-B663-4178-FEA0E93D4D10}"/>
                </a:ext>
              </a:extLst>
            </p:cNvPr>
            <p:cNvCxnSpPr>
              <a:cxnSpLocks/>
            </p:cNvCxnSpPr>
            <p:nvPr/>
          </p:nvCxnSpPr>
          <p:spPr>
            <a:xfrm>
              <a:off x="6603109" y="3428999"/>
              <a:ext cx="2157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A00635E-A9E7-03F8-4159-A1566E5A4396}"/>
                </a:ext>
              </a:extLst>
            </p:cNvPr>
            <p:cNvSpPr/>
            <p:nvPr/>
          </p:nvSpPr>
          <p:spPr>
            <a:xfrm>
              <a:off x="10198432" y="3764764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222808E-E58C-BFA1-44E1-6F5D45A023C0}"/>
                </a:ext>
              </a:extLst>
            </p:cNvPr>
            <p:cNvSpPr/>
            <p:nvPr/>
          </p:nvSpPr>
          <p:spPr>
            <a:xfrm>
              <a:off x="10850365" y="3772962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4E508E7-AEAD-8A3A-F17F-B030006F9460}"/>
                </a:ext>
              </a:extLst>
            </p:cNvPr>
            <p:cNvSpPr/>
            <p:nvPr/>
          </p:nvSpPr>
          <p:spPr>
            <a:xfrm>
              <a:off x="6294666" y="4268171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8F7D1DD-9D8F-BB7C-04D0-D4970CB4B68F}"/>
                </a:ext>
              </a:extLst>
            </p:cNvPr>
            <p:cNvCxnSpPr>
              <a:cxnSpLocks/>
            </p:cNvCxnSpPr>
            <p:nvPr/>
          </p:nvCxnSpPr>
          <p:spPr>
            <a:xfrm>
              <a:off x="7703686" y="4268171"/>
              <a:ext cx="2157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98668F9-D9BC-5970-A1E9-127578FA1F9C}"/>
                </a:ext>
              </a:extLst>
            </p:cNvPr>
            <p:cNvCxnSpPr>
              <a:cxnSpLocks/>
            </p:cNvCxnSpPr>
            <p:nvPr/>
          </p:nvCxnSpPr>
          <p:spPr>
            <a:xfrm>
              <a:off x="7216529" y="4268171"/>
              <a:ext cx="2157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957D10C-5142-CC14-848A-80DC3E537995}"/>
                </a:ext>
              </a:extLst>
            </p:cNvPr>
            <p:cNvCxnSpPr>
              <a:cxnSpLocks/>
            </p:cNvCxnSpPr>
            <p:nvPr/>
          </p:nvCxnSpPr>
          <p:spPr>
            <a:xfrm>
              <a:off x="8182105" y="4260675"/>
              <a:ext cx="2157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7AFC9B0-EC42-FE42-3A80-0A3414508241}"/>
                </a:ext>
              </a:extLst>
            </p:cNvPr>
            <p:cNvSpPr/>
            <p:nvPr/>
          </p:nvSpPr>
          <p:spPr>
            <a:xfrm>
              <a:off x="8806553" y="4259702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E945391-F7AD-0979-22A1-EF8AB3897F52}"/>
                </a:ext>
              </a:extLst>
            </p:cNvPr>
            <p:cNvCxnSpPr/>
            <p:nvPr/>
          </p:nvCxnSpPr>
          <p:spPr>
            <a:xfrm>
              <a:off x="5881324" y="4639730"/>
              <a:ext cx="2157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F0F72F2-9CF7-11E8-6740-43BADBE1510A}"/>
                </a:ext>
              </a:extLst>
            </p:cNvPr>
            <p:cNvSpPr/>
            <p:nvPr/>
          </p:nvSpPr>
          <p:spPr>
            <a:xfrm>
              <a:off x="6998150" y="4639730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4383268-D2F1-3A3E-CC91-0459265D84D8}"/>
                </a:ext>
              </a:extLst>
            </p:cNvPr>
            <p:cNvSpPr/>
            <p:nvPr/>
          </p:nvSpPr>
          <p:spPr>
            <a:xfrm>
              <a:off x="8182105" y="4639086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8EAA95A-9618-978B-4F53-EB1051E2CEF8}"/>
                </a:ext>
              </a:extLst>
            </p:cNvPr>
            <p:cNvCxnSpPr>
              <a:cxnSpLocks/>
            </p:cNvCxnSpPr>
            <p:nvPr/>
          </p:nvCxnSpPr>
          <p:spPr>
            <a:xfrm>
              <a:off x="9367386" y="4631590"/>
              <a:ext cx="2157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E1E383B-200C-AA69-6A5D-E742369A5FA9}"/>
                </a:ext>
              </a:extLst>
            </p:cNvPr>
            <p:cNvCxnSpPr>
              <a:cxnSpLocks/>
            </p:cNvCxnSpPr>
            <p:nvPr/>
          </p:nvCxnSpPr>
          <p:spPr>
            <a:xfrm>
              <a:off x="6332766" y="4987190"/>
              <a:ext cx="2157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03BDF29-3BA8-2853-D925-3F99D471B866}"/>
                </a:ext>
              </a:extLst>
            </p:cNvPr>
            <p:cNvSpPr/>
            <p:nvPr/>
          </p:nvSpPr>
          <p:spPr>
            <a:xfrm>
              <a:off x="7083267" y="4987190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45F8883-D7C9-65D8-77F2-786CB9CC44CC}"/>
                </a:ext>
              </a:extLst>
            </p:cNvPr>
            <p:cNvSpPr/>
            <p:nvPr/>
          </p:nvSpPr>
          <p:spPr>
            <a:xfrm>
              <a:off x="9014744" y="4987190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6EAF74F-7011-355A-9194-71F4E4B5D824}"/>
                </a:ext>
              </a:extLst>
            </p:cNvPr>
            <p:cNvCxnSpPr>
              <a:cxnSpLocks/>
            </p:cNvCxnSpPr>
            <p:nvPr/>
          </p:nvCxnSpPr>
          <p:spPr>
            <a:xfrm>
              <a:off x="10478381" y="5029526"/>
              <a:ext cx="2157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A87C05C-7A90-B86C-CEE7-7FDCB0CC3B22}"/>
                </a:ext>
              </a:extLst>
            </p:cNvPr>
            <p:cNvSpPr/>
            <p:nvPr/>
          </p:nvSpPr>
          <p:spPr>
            <a:xfrm>
              <a:off x="6850742" y="5363486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F63FF53-F764-966E-ED39-8A85CE9EDD2A}"/>
                </a:ext>
              </a:extLst>
            </p:cNvPr>
            <p:cNvSpPr/>
            <p:nvPr/>
          </p:nvSpPr>
          <p:spPr>
            <a:xfrm>
              <a:off x="9518049" y="5355018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CDF34AA-9BAE-7719-B4BC-083C0C67B758}"/>
                </a:ext>
              </a:extLst>
            </p:cNvPr>
            <p:cNvSpPr/>
            <p:nvPr/>
          </p:nvSpPr>
          <p:spPr>
            <a:xfrm>
              <a:off x="6591925" y="5733791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9B9E125-1DE6-05B0-4BD8-8BAF3BA64E4E}"/>
                </a:ext>
              </a:extLst>
            </p:cNvPr>
            <p:cNvSpPr/>
            <p:nvPr/>
          </p:nvSpPr>
          <p:spPr>
            <a:xfrm>
              <a:off x="5839708" y="2658530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02B67F7-8ADB-0A67-A80D-95A04DBD8FAD}"/>
                </a:ext>
              </a:extLst>
            </p:cNvPr>
            <p:cNvSpPr/>
            <p:nvPr/>
          </p:nvSpPr>
          <p:spPr>
            <a:xfrm>
              <a:off x="6992868" y="2653450"/>
              <a:ext cx="76200" cy="846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2440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2EF6B-144E-97B4-9B36-E30AD2255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AE35ADEF-8FF7-8B45-3249-0DAE05A134D8}"/>
              </a:ext>
            </a:extLst>
          </p:cNvPr>
          <p:cNvSpPr/>
          <p:nvPr/>
        </p:nvSpPr>
        <p:spPr>
          <a:xfrm>
            <a:off x="509795" y="1334962"/>
            <a:ext cx="1248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/>
              <a:t>Wir 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B587D17-543E-9F38-D0A7-9E071943DF74}"/>
              </a:ext>
            </a:extLst>
          </p:cNvPr>
          <p:cNvSpPr/>
          <p:nvPr/>
        </p:nvSpPr>
        <p:spPr>
          <a:xfrm>
            <a:off x="541388" y="1762045"/>
            <a:ext cx="6142947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wiederholen</a:t>
            </a:r>
            <a:r>
              <a:rPr lang="en-US" sz="2400" dirty="0"/>
              <a:t> </a:t>
            </a:r>
            <a:r>
              <a:rPr lang="en-US" sz="2400" dirty="0" err="1"/>
              <a:t>Vokabeln</a:t>
            </a:r>
            <a:r>
              <a:rPr lang="en-US" sz="2400" dirty="0"/>
              <a:t>, Thema ‘</a:t>
            </a:r>
            <a:r>
              <a:rPr lang="en-US" sz="2400" dirty="0" err="1"/>
              <a:t>Wohnen</a:t>
            </a:r>
            <a:r>
              <a:rPr lang="en-US" sz="2400" dirty="0"/>
              <a:t>’ &amp; ‘Zimmer’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lesen</a:t>
            </a:r>
            <a:r>
              <a:rPr lang="en-US" sz="2400" dirty="0"/>
              <a:t> </a:t>
            </a:r>
            <a:r>
              <a:rPr lang="en-US" sz="2400" dirty="0" err="1"/>
              <a:t>kurze</a:t>
            </a:r>
            <a:r>
              <a:rPr lang="en-US" sz="2400" dirty="0"/>
              <a:t> </a:t>
            </a:r>
            <a:r>
              <a:rPr lang="en-US" sz="2400" dirty="0" err="1"/>
              <a:t>Dialoge</a:t>
            </a:r>
            <a:r>
              <a:rPr lang="en-US" sz="2400" dirty="0"/>
              <a:t> und </a:t>
            </a:r>
            <a:r>
              <a:rPr lang="en-US" sz="2400" dirty="0" err="1"/>
              <a:t>ordnen</a:t>
            </a:r>
            <a:r>
              <a:rPr lang="en-US" sz="2400" dirty="0"/>
              <a:t> Bilder </a:t>
            </a:r>
            <a:r>
              <a:rPr lang="en-US" sz="2400" dirty="0" err="1"/>
              <a:t>zu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hören</a:t>
            </a:r>
            <a:r>
              <a:rPr lang="en-US" sz="2400" dirty="0"/>
              <a:t> </a:t>
            </a:r>
            <a:r>
              <a:rPr lang="en-US" sz="2400" dirty="0" err="1"/>
              <a:t>einen</a:t>
            </a:r>
            <a:r>
              <a:rPr lang="en-US" sz="2400" dirty="0"/>
              <a:t> Text </a:t>
            </a:r>
            <a:r>
              <a:rPr lang="en-US" sz="2400" dirty="0" err="1"/>
              <a:t>über</a:t>
            </a:r>
            <a:r>
              <a:rPr lang="en-US" sz="2400" dirty="0"/>
              <a:t> </a:t>
            </a:r>
            <a:r>
              <a:rPr lang="en-US" sz="2400" dirty="0" err="1"/>
              <a:t>Wohnung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analysieren</a:t>
            </a:r>
            <a:r>
              <a:rPr lang="en-US" sz="2400" dirty="0"/>
              <a:t> </a:t>
            </a:r>
            <a:r>
              <a:rPr lang="en-US" sz="2400" dirty="0" err="1"/>
              <a:t>Akkusativ</a:t>
            </a:r>
            <a:r>
              <a:rPr lang="en-US" sz="2400" dirty="0"/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de-DE" sz="2000" b="1" i="1" dirty="0">
              <a:solidFill>
                <a:srgbClr val="0070C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D41AB5-FCFB-6584-65E8-40C8910DF1B7}"/>
              </a:ext>
            </a:extLst>
          </p:cNvPr>
          <p:cNvSpPr/>
          <p:nvPr/>
        </p:nvSpPr>
        <p:spPr>
          <a:xfrm>
            <a:off x="400088" y="367188"/>
            <a:ext cx="5695912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chemeClr val="tx1"/>
                </a:solidFill>
              </a:rPr>
              <a:t>Programm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682063-7EAA-22D7-4CD8-31131B40F650}"/>
              </a:ext>
            </a:extLst>
          </p:cNvPr>
          <p:cNvSpPr/>
          <p:nvPr/>
        </p:nvSpPr>
        <p:spPr>
          <a:xfrm>
            <a:off x="6684335" y="367188"/>
            <a:ext cx="5238205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chemeClr val="tx1">
                    <a:lumMod val="50000"/>
                    <a:lumOff val="50000"/>
                  </a:schemeClr>
                </a:solidFill>
              </a:rPr>
              <a:t>Program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55BD5C-B8CE-E973-567F-BD28901E962F}"/>
              </a:ext>
            </a:extLst>
          </p:cNvPr>
          <p:cNvSpPr/>
          <p:nvPr/>
        </p:nvSpPr>
        <p:spPr>
          <a:xfrm>
            <a:off x="6684335" y="1278579"/>
            <a:ext cx="536189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SG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revise vocabs and expressions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read short dialogues and match them to pictures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listen to text describing an apartment and get key info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analyze and summarize usage of accusative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3826A3-5F8C-AA64-5BD0-EC8F185F9074}"/>
              </a:ext>
            </a:extLst>
          </p:cNvPr>
          <p:cNvSpPr/>
          <p:nvPr/>
        </p:nvSpPr>
        <p:spPr>
          <a:xfrm>
            <a:off x="6666647" y="1334962"/>
            <a:ext cx="12487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</a:t>
            </a:r>
            <a:r>
              <a:rPr lang="de-DE" sz="2800" b="1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0043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0FA30-3AF9-13CC-B1E5-5F57EEC11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861409-6545-EF18-0930-E4C0EE3E0D55}"/>
              </a:ext>
            </a:extLst>
          </p:cNvPr>
          <p:cNvSpPr/>
          <p:nvPr/>
        </p:nvSpPr>
        <p:spPr>
          <a:xfrm>
            <a:off x="0" y="1425968"/>
            <a:ext cx="12191999" cy="5080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8A044-343C-E643-3F2F-CBEA171D9A8D}"/>
              </a:ext>
            </a:extLst>
          </p:cNvPr>
          <p:cNvSpPr/>
          <p:nvPr/>
        </p:nvSpPr>
        <p:spPr>
          <a:xfrm>
            <a:off x="1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die Traumwohnung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51AE6-2FC1-18E2-8B5A-BE0FBA38C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58" y="2957211"/>
            <a:ext cx="11124281" cy="21695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9C9613-1A8D-6314-605C-46805B471DCA}"/>
              </a:ext>
            </a:extLst>
          </p:cNvPr>
          <p:cNvSpPr/>
          <p:nvPr/>
        </p:nvSpPr>
        <p:spPr>
          <a:xfrm>
            <a:off x="1664769" y="5765204"/>
            <a:ext cx="4401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2400" dirty="0"/>
              <a:t>Kursbuch Seite 83, Übung 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22FA8E-FDB3-D513-C1FA-EF60FA6BBE4F}"/>
              </a:ext>
            </a:extLst>
          </p:cNvPr>
          <p:cNvSpPr/>
          <p:nvPr/>
        </p:nvSpPr>
        <p:spPr>
          <a:xfrm>
            <a:off x="5851509" y="5795981"/>
            <a:ext cx="31632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2000" i="1" dirty="0">
                <a:solidFill>
                  <a:schemeClr val="tx2"/>
                </a:solidFill>
              </a:rPr>
              <a:t>textbook p. 83, exercise 5</a:t>
            </a:r>
          </a:p>
        </p:txBody>
      </p:sp>
      <p:pic>
        <p:nvPicPr>
          <p:cNvPr id="13" name="35 Titel 35">
            <a:hlinkClick r:id="" action="ppaction://media"/>
            <a:extLst>
              <a:ext uri="{FF2B5EF4-FFF2-40B4-BE49-F238E27FC236}">
                <a16:creationId xmlns:a16="http://schemas.microsoft.com/office/drawing/2014/main" id="{2BE306FA-3DB6-ED6F-9672-EE20C905C1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57400" y="1785190"/>
            <a:ext cx="406400" cy="406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F8EEA79-2D5B-E1C5-DBAE-868271767AB4}"/>
              </a:ext>
            </a:extLst>
          </p:cNvPr>
          <p:cNvSpPr/>
          <p:nvPr/>
        </p:nvSpPr>
        <p:spPr>
          <a:xfrm>
            <a:off x="8805500" y="689472"/>
            <a:ext cx="3386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i="1" dirty="0">
                <a:solidFill>
                  <a:schemeClr val="tx2"/>
                </a:solidFill>
              </a:rPr>
              <a:t>der Traum - dream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693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1" grpId="0"/>
      <p:bldP spid="12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041B1-8CA1-C57F-C2C0-AB869B10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1A3B6B-F362-BBF5-EE63-66A3CC3F8DFA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A73586-0E6E-832C-58DA-BA17B6118B5D}"/>
              </a:ext>
            </a:extLst>
          </p:cNvPr>
          <p:cNvSpPr/>
          <p:nvPr/>
        </p:nvSpPr>
        <p:spPr>
          <a:xfrm>
            <a:off x="1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Adjektive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AE3C7C-936E-40AD-6AA5-6D2B20EEE159}"/>
              </a:ext>
            </a:extLst>
          </p:cNvPr>
          <p:cNvSpPr/>
          <p:nvPr/>
        </p:nvSpPr>
        <p:spPr>
          <a:xfrm>
            <a:off x="5109679" y="1163604"/>
            <a:ext cx="6431618" cy="56943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0C6BE46-3179-090B-9FEA-B7DF806C9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037" y="2347436"/>
            <a:ext cx="3070414" cy="16172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806F373-32B2-8050-996A-65444B98F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3038" y="3885922"/>
            <a:ext cx="3147793" cy="10481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6F976E0-8EAC-4081-9A85-FE844B1E4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190" y="4713453"/>
            <a:ext cx="2307343" cy="5337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721B14-461E-33BD-4AFF-FAE31AB9EF81}"/>
              </a:ext>
            </a:extLst>
          </p:cNvPr>
          <p:cNvSpPr/>
          <p:nvPr/>
        </p:nvSpPr>
        <p:spPr>
          <a:xfrm>
            <a:off x="962819" y="1251290"/>
            <a:ext cx="10270632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/>
              <a:t>Lesen Sie die Texte auf Seite 72, 74 und 75, und schreiben Sie alle </a:t>
            </a:r>
            <a:r>
              <a:rPr lang="de-DE" sz="2400" b="1" u="sng" dirty="0"/>
              <a:t>Adjektive</a:t>
            </a:r>
            <a:r>
              <a:rPr lang="de-DE" sz="2400" dirty="0"/>
              <a:t> auf. </a:t>
            </a:r>
            <a:endParaRPr 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212E5C-FBE1-99AE-D8B5-11E94C0A0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27" y="2500055"/>
            <a:ext cx="6654062" cy="277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C4AED4-B1A4-6C21-5D30-CC63D117B0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9926" y="4754367"/>
            <a:ext cx="3399550" cy="1185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D3FF7E-5501-A152-CC8C-771E210D4B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5068" y="5965867"/>
            <a:ext cx="3420395" cy="6733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168456-95EB-86D1-EFA5-3AB4F19B37E4}"/>
              </a:ext>
            </a:extLst>
          </p:cNvPr>
          <p:cNvSpPr/>
          <p:nvPr/>
        </p:nvSpPr>
        <p:spPr>
          <a:xfrm>
            <a:off x="958549" y="1766187"/>
            <a:ext cx="9620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i="1" dirty="0">
                <a:solidFill>
                  <a:schemeClr val="tx2"/>
                </a:solidFill>
              </a:rPr>
              <a:t>Read the texts on page 72, 74 and 75 again, and write all </a:t>
            </a:r>
            <a:r>
              <a:rPr lang="de-DE" sz="2000" b="1" i="1" u="sng" dirty="0">
                <a:solidFill>
                  <a:schemeClr val="tx2"/>
                </a:solidFill>
              </a:rPr>
              <a:t>adjectives</a:t>
            </a:r>
            <a:r>
              <a:rPr lang="de-DE" sz="2000" i="1" dirty="0">
                <a:solidFill>
                  <a:schemeClr val="tx2"/>
                </a:solidFill>
              </a:rPr>
              <a:t> on the whiteboard.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229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82B05-E067-E6BA-9EE6-411207D8D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0FCE80-B0C8-D295-755B-D90E04837EB9}"/>
              </a:ext>
            </a:extLst>
          </p:cNvPr>
          <p:cNvSpPr/>
          <p:nvPr/>
        </p:nvSpPr>
        <p:spPr>
          <a:xfrm>
            <a:off x="0" y="1387074"/>
            <a:ext cx="12191999" cy="5103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E37CF8-0B75-A8DE-BE05-BF329C08E287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Adjektive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688AAC-B1D8-3B9C-9190-F9B0E7A47AA3}"/>
              </a:ext>
            </a:extLst>
          </p:cNvPr>
          <p:cNvSpPr/>
          <p:nvPr/>
        </p:nvSpPr>
        <p:spPr>
          <a:xfrm>
            <a:off x="3029513" y="1753381"/>
            <a:ext cx="2608406" cy="3351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groß</a:t>
            </a:r>
            <a:r>
              <a:rPr lang="en-US" sz="2400" dirty="0"/>
              <a:t> - </a:t>
            </a:r>
            <a:r>
              <a:rPr lang="en-US" sz="2400" dirty="0" err="1"/>
              <a:t>klein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de-DE" sz="2400" dirty="0"/>
              <a:t>hell – dunkel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laut</a:t>
            </a:r>
            <a:r>
              <a:rPr lang="en-US" sz="2400" dirty="0"/>
              <a:t> – </a:t>
            </a:r>
            <a:r>
              <a:rPr lang="en-US" sz="2400" dirty="0" err="1"/>
              <a:t>ruhig</a:t>
            </a:r>
            <a:r>
              <a:rPr lang="en-US" sz="2400" dirty="0"/>
              <a:t> (</a:t>
            </a:r>
            <a:r>
              <a:rPr lang="en-US" sz="2400" dirty="0" err="1"/>
              <a:t>leise</a:t>
            </a:r>
            <a:r>
              <a:rPr lang="en-US" sz="2400" dirty="0"/>
              <a:t>)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alt – modern / neu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lang (– </a:t>
            </a:r>
            <a:r>
              <a:rPr lang="en-US" sz="2400" dirty="0" err="1"/>
              <a:t>kurz</a:t>
            </a:r>
            <a:r>
              <a:rPr lang="en-US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billig</a:t>
            </a:r>
            <a:r>
              <a:rPr lang="en-US" sz="2400" dirty="0"/>
              <a:t> (– </a:t>
            </a:r>
            <a:r>
              <a:rPr lang="en-US" sz="2400" dirty="0" err="1"/>
              <a:t>teuer</a:t>
            </a:r>
            <a:r>
              <a:rPr lang="en-US" sz="2400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0E118D-2103-0691-C456-FA1C962D63EF}"/>
              </a:ext>
            </a:extLst>
          </p:cNvPr>
          <p:cNvSpPr/>
          <p:nvPr/>
        </p:nvSpPr>
        <p:spPr>
          <a:xfrm>
            <a:off x="6838292" y="1753381"/>
            <a:ext cx="1380506" cy="2797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gemütlich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nett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schön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de-DE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608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5EF95-7098-AF79-B9E0-1C25C81ED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755943-78A0-3B90-6087-25CD94B5BE30}"/>
              </a:ext>
            </a:extLst>
          </p:cNvPr>
          <p:cNvSpPr/>
          <p:nvPr/>
        </p:nvSpPr>
        <p:spPr>
          <a:xfrm>
            <a:off x="0" y="1387074"/>
            <a:ext cx="12191999" cy="5103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3B5D5E-F0EF-BEC4-F320-900BA9BA4FB1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Die Wohnung hat </a:t>
            </a:r>
            <a:r>
              <a:rPr lang="de-DE" sz="2800" i="1" u="sng" dirty="0">
                <a:solidFill>
                  <a:schemeClr val="tx1"/>
                </a:solidFill>
              </a:rPr>
              <a:t>ein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>
                <a:solidFill>
                  <a:srgbClr val="00B050"/>
                </a:solidFill>
              </a:rPr>
              <a:t>Bad</a:t>
            </a:r>
            <a:r>
              <a:rPr lang="de-DE" sz="2800" dirty="0">
                <a:solidFill>
                  <a:schemeClr val="tx1"/>
                </a:solidFill>
              </a:rPr>
              <a:t>, </a:t>
            </a:r>
            <a:r>
              <a:rPr lang="de-DE" sz="2800" i="1" u="sng" dirty="0">
                <a:solidFill>
                  <a:schemeClr val="tx1"/>
                </a:solidFill>
              </a:rPr>
              <a:t>eine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>
                <a:solidFill>
                  <a:srgbClr val="FF0000"/>
                </a:solidFill>
              </a:rPr>
              <a:t>Küche</a:t>
            </a:r>
            <a:r>
              <a:rPr lang="de-DE" sz="2800" dirty="0">
                <a:solidFill>
                  <a:schemeClr val="tx1"/>
                </a:solidFill>
              </a:rPr>
              <a:t> und </a:t>
            </a:r>
            <a:r>
              <a:rPr lang="de-DE" sz="2800" i="1" u="sng" dirty="0">
                <a:solidFill>
                  <a:schemeClr val="tx1"/>
                </a:solidFill>
              </a:rPr>
              <a:t>einen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>
                <a:solidFill>
                  <a:srgbClr val="0070C0"/>
                </a:solidFill>
              </a:rPr>
              <a:t>Balkon</a:t>
            </a:r>
            <a:r>
              <a:rPr lang="de-DE" sz="28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9ABD2-B382-E030-BD3A-408AB493D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15" y="2708594"/>
            <a:ext cx="5796000" cy="3081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0FD66D-3D77-C359-5FA5-D38DF7C27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054" y="2708594"/>
            <a:ext cx="5940000" cy="2207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680359-25DA-BE30-68A7-F08C5D99EC71}"/>
              </a:ext>
            </a:extLst>
          </p:cNvPr>
          <p:cNvSpPr txBox="1"/>
          <p:nvPr/>
        </p:nvSpPr>
        <p:spPr>
          <a:xfrm>
            <a:off x="263904" y="1701562"/>
            <a:ext cx="88201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de-DE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Lesen Sie die Texte auf Seite 72, 74 und 75. </a:t>
            </a:r>
            <a:r>
              <a:rPr lang="de-DE" sz="2400" b="0" i="0" u="none" strike="noStrike" dirty="0">
                <a:solidFill>
                  <a:srgbClr val="434343"/>
                </a:solidFill>
                <a:effectLst/>
                <a:latin typeface="Calibri" panose="020F0502020204030204" pitchFamily="34" charset="0"/>
              </a:rPr>
              <a:t>  </a:t>
            </a:r>
            <a:r>
              <a:rPr lang="de-DE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Ergänzen Sie die Sätze. </a:t>
            </a:r>
            <a:r>
              <a:rPr lang="de-DE" b="0" i="0" u="none" strike="noStrike" dirty="0">
                <a:solidFill>
                  <a:srgbClr val="434343"/>
                </a:solidFill>
                <a:effectLst/>
                <a:latin typeface="Calibri" panose="020F0502020204030204" pitchFamily="34" charset="0"/>
              </a:rPr>
              <a:t>Read the texts on page 72, 74 and 75. Complete the sentences based on the texts. 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5800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69E99-FAC5-0A8C-F04D-2BABF17EF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DF7CA4-9C9F-2C11-78A2-A38319AB158F}"/>
              </a:ext>
            </a:extLst>
          </p:cNvPr>
          <p:cNvSpPr/>
          <p:nvPr/>
        </p:nvSpPr>
        <p:spPr>
          <a:xfrm>
            <a:off x="0" y="1387074"/>
            <a:ext cx="12191999" cy="5103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7B2124-076D-34BA-4454-14190F904031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Die Wohnung hat </a:t>
            </a:r>
            <a:r>
              <a:rPr lang="de-DE" sz="2800" i="1" u="sng" dirty="0">
                <a:solidFill>
                  <a:schemeClr val="tx1"/>
                </a:solidFill>
              </a:rPr>
              <a:t>ein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>
                <a:solidFill>
                  <a:srgbClr val="00B050"/>
                </a:solidFill>
              </a:rPr>
              <a:t>Bad</a:t>
            </a:r>
            <a:r>
              <a:rPr lang="de-DE" sz="2800" dirty="0">
                <a:solidFill>
                  <a:schemeClr val="tx1"/>
                </a:solidFill>
              </a:rPr>
              <a:t>, </a:t>
            </a:r>
            <a:r>
              <a:rPr lang="de-DE" sz="2800" i="1" u="sng" dirty="0">
                <a:solidFill>
                  <a:schemeClr val="tx1"/>
                </a:solidFill>
              </a:rPr>
              <a:t>eine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>
                <a:solidFill>
                  <a:srgbClr val="FF0000"/>
                </a:solidFill>
              </a:rPr>
              <a:t>Küche</a:t>
            </a:r>
            <a:r>
              <a:rPr lang="de-DE" sz="2800" dirty="0">
                <a:solidFill>
                  <a:schemeClr val="tx1"/>
                </a:solidFill>
              </a:rPr>
              <a:t> und </a:t>
            </a:r>
            <a:r>
              <a:rPr lang="de-DE" sz="2800" i="1" u="sng" dirty="0">
                <a:solidFill>
                  <a:schemeClr val="tx1"/>
                </a:solidFill>
              </a:rPr>
              <a:t>einen</a:t>
            </a:r>
            <a:r>
              <a:rPr lang="de-DE" sz="2800" dirty="0">
                <a:solidFill>
                  <a:schemeClr val="tx1"/>
                </a:solidFill>
              </a:rPr>
              <a:t> </a:t>
            </a:r>
            <a:r>
              <a:rPr lang="de-DE" sz="2800" dirty="0">
                <a:solidFill>
                  <a:srgbClr val="0070C0"/>
                </a:solidFill>
              </a:rPr>
              <a:t>Balkon</a:t>
            </a:r>
            <a:r>
              <a:rPr lang="de-DE" sz="28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730A65-6BC4-58D9-C467-CFE3681D1903}"/>
              </a:ext>
            </a:extLst>
          </p:cNvPr>
          <p:cNvSpPr/>
          <p:nvPr/>
        </p:nvSpPr>
        <p:spPr>
          <a:xfrm>
            <a:off x="2687220" y="1613566"/>
            <a:ext cx="43291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In the module page</a:t>
            </a:r>
            <a:endParaRPr lang="en-US" sz="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7A2AD3-9E10-6BB6-8D9B-EE3BA381E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220" y="2363278"/>
            <a:ext cx="7220958" cy="370574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622B2DA-30DE-4957-5526-B62CC7BB1387}"/>
              </a:ext>
            </a:extLst>
          </p:cNvPr>
          <p:cNvSpPr/>
          <p:nvPr/>
        </p:nvSpPr>
        <p:spPr>
          <a:xfrm rot="18939656">
            <a:off x="2479835" y="5656949"/>
            <a:ext cx="722570" cy="466891"/>
          </a:xfrm>
          <a:prstGeom prst="rightArrow">
            <a:avLst>
              <a:gd name="adj1" fmla="val 44185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B387F5-BA93-DE98-6F0D-8EB87C8ACC4D}"/>
              </a:ext>
            </a:extLst>
          </p:cNvPr>
          <p:cNvSpPr/>
          <p:nvPr/>
        </p:nvSpPr>
        <p:spPr>
          <a:xfrm>
            <a:off x="9004300" y="3429000"/>
            <a:ext cx="500480" cy="31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DA0CA-2200-0E23-8143-DED1CCE55BF9}"/>
              </a:ext>
            </a:extLst>
          </p:cNvPr>
          <p:cNvSpPr/>
          <p:nvPr/>
        </p:nvSpPr>
        <p:spPr>
          <a:xfrm>
            <a:off x="9085680" y="4211781"/>
            <a:ext cx="500480" cy="31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9B23D7-7E41-F587-93A6-C3CBCCE592A1}"/>
              </a:ext>
            </a:extLst>
          </p:cNvPr>
          <p:cNvSpPr/>
          <p:nvPr/>
        </p:nvSpPr>
        <p:spPr>
          <a:xfrm>
            <a:off x="9205160" y="4842162"/>
            <a:ext cx="500480" cy="31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F5CA15-E28E-E1E6-7DA6-610DC12A4F42}"/>
              </a:ext>
            </a:extLst>
          </p:cNvPr>
          <p:cNvSpPr/>
          <p:nvPr/>
        </p:nvSpPr>
        <p:spPr>
          <a:xfrm>
            <a:off x="9254540" y="5514587"/>
            <a:ext cx="500480" cy="31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7753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65C8E-9F56-9821-99B7-251DC87C7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BDDCDF-5AC4-3071-600C-2FA7A257FC0B}"/>
              </a:ext>
            </a:extLst>
          </p:cNvPr>
          <p:cNvSpPr/>
          <p:nvPr/>
        </p:nvSpPr>
        <p:spPr>
          <a:xfrm>
            <a:off x="0" y="1074193"/>
            <a:ext cx="12191999" cy="57838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5CB78A-BF1A-18FD-20EA-714EA29304B5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Grammatik: Akkusativ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84A125-BD43-891C-DF90-B517931003E8}"/>
              </a:ext>
            </a:extLst>
          </p:cNvPr>
          <p:cNvSpPr/>
          <p:nvPr/>
        </p:nvSpPr>
        <p:spPr>
          <a:xfrm>
            <a:off x="642520" y="1499266"/>
            <a:ext cx="43291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 err="1"/>
              <a:t>Akkusativ</a:t>
            </a:r>
            <a:r>
              <a:rPr lang="en-US" sz="2800" dirty="0"/>
              <a:t> – accusative case</a:t>
            </a:r>
            <a:endParaRPr lang="en-US" sz="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113AB6-5C03-8D99-BF09-71562C675B91}"/>
              </a:ext>
            </a:extLst>
          </p:cNvPr>
          <p:cNvSpPr txBox="1"/>
          <p:nvPr/>
        </p:nvSpPr>
        <p:spPr>
          <a:xfrm>
            <a:off x="642520" y="2155736"/>
            <a:ext cx="64109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For understanding (grammatical) cases in general:</a:t>
            </a:r>
          </a:p>
          <a:p>
            <a:endParaRPr lang="en-US" sz="2400" dirty="0"/>
          </a:p>
          <a:p>
            <a:r>
              <a:rPr lang="en-US" sz="2400" dirty="0"/>
              <a:t>https://germanwithlaura.com/noun-cases/</a:t>
            </a:r>
          </a:p>
          <a:p>
            <a:r>
              <a:rPr lang="en-US" sz="2400" dirty="0"/>
              <a:t>https://tandem.net/blog/german-cases-explained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For understanding the accusative case:</a:t>
            </a:r>
          </a:p>
          <a:p>
            <a:r>
              <a:rPr lang="en-US" sz="2400" dirty="0"/>
              <a:t>https://chatterbug.com/grammar/german/</a:t>
            </a:r>
          </a:p>
          <a:p>
            <a:r>
              <a:rPr lang="en-US" sz="2400" dirty="0"/>
              <a:t>accusative-case-</a:t>
            </a:r>
            <a:r>
              <a:rPr lang="en-US" sz="2400" dirty="0" err="1"/>
              <a:t>akkusativ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7FE770-F9EE-1562-33EE-E5E791D30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477" y="1298174"/>
            <a:ext cx="2124371" cy="2105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B8BA5-8308-FE79-F69A-619703D5E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6900" y="1294910"/>
            <a:ext cx="2095792" cy="20862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0E151E-75D6-805E-FD00-4888E8D6BB8A}"/>
              </a:ext>
            </a:extLst>
          </p:cNvPr>
          <p:cNvSpPr txBox="1"/>
          <p:nvPr/>
        </p:nvSpPr>
        <p:spPr>
          <a:xfrm>
            <a:off x="7382569" y="3314593"/>
            <a:ext cx="19621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https://germanwithlaura.com/noun-cases/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BE620F-7C5E-5C34-01C6-153459C06AD1}"/>
              </a:ext>
            </a:extLst>
          </p:cNvPr>
          <p:cNvSpPr txBox="1"/>
          <p:nvPr/>
        </p:nvSpPr>
        <p:spPr>
          <a:xfrm>
            <a:off x="9563695" y="3314593"/>
            <a:ext cx="2221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https://tandem.net/blog/german-cases-explained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8BCD2D-CD61-835D-C8D9-552CBC43E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476" y="4048377"/>
            <a:ext cx="2124371" cy="21338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0135D94-7E00-37C3-EECC-FBDC482F3C9F}"/>
              </a:ext>
            </a:extLst>
          </p:cNvPr>
          <p:cNvSpPr txBox="1"/>
          <p:nvPr/>
        </p:nvSpPr>
        <p:spPr>
          <a:xfrm>
            <a:off x="7272476" y="6139768"/>
            <a:ext cx="3649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https://chatterbug.com/grammar/german/</a:t>
            </a:r>
          </a:p>
          <a:p>
            <a:r>
              <a:rPr lang="en-US" sz="1600" dirty="0"/>
              <a:t>accusative-case-</a:t>
            </a:r>
            <a:r>
              <a:rPr lang="en-US" sz="1600" dirty="0" err="1"/>
              <a:t>akkusativ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7306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93BA5-10F0-FFB5-2FE4-53893F675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045975-EDB8-9124-2B78-54CDB9518609}"/>
              </a:ext>
            </a:extLst>
          </p:cNvPr>
          <p:cNvSpPr/>
          <p:nvPr/>
        </p:nvSpPr>
        <p:spPr>
          <a:xfrm>
            <a:off x="0" y="1524001"/>
            <a:ext cx="12191999" cy="4884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A2AE93-204B-7A86-4806-E510A5B3AFAB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Grammatik: </a:t>
            </a:r>
            <a:r>
              <a:rPr lang="de-DE" sz="2800" b="1" u="sng" dirty="0">
                <a:solidFill>
                  <a:schemeClr val="tx1"/>
                </a:solidFill>
              </a:rPr>
              <a:t>Artikel</a:t>
            </a:r>
            <a:r>
              <a:rPr lang="de-DE" sz="2800" dirty="0">
                <a:solidFill>
                  <a:schemeClr val="tx1"/>
                </a:solidFill>
              </a:rPr>
              <a:t> im Akkusativ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D0C943-F1DC-7E86-B3A6-1C237AE1646A}"/>
              </a:ext>
            </a:extLst>
          </p:cNvPr>
          <p:cNvSpPr/>
          <p:nvPr/>
        </p:nvSpPr>
        <p:spPr>
          <a:xfrm>
            <a:off x="8476179" y="1599163"/>
            <a:ext cx="33263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There were three grammatical genders of nouns in English as well.</a:t>
            </a:r>
            <a:endParaRPr lang="de-D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48DB6-418F-E02E-3159-41F1A2EFE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179" y="2923041"/>
            <a:ext cx="2619910" cy="2596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AB4146-88F1-F1F3-4916-7B6DF7C347F0}"/>
              </a:ext>
            </a:extLst>
          </p:cNvPr>
          <p:cNvSpPr txBox="1"/>
          <p:nvPr/>
        </p:nvSpPr>
        <p:spPr>
          <a:xfrm>
            <a:off x="8400255" y="5626836"/>
            <a:ext cx="35350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https://toppandigital.com/translation-blog/grammatical-genders-in-different-languages/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1FB93E-5633-6691-2794-07CE792D98C4}"/>
              </a:ext>
            </a:extLst>
          </p:cNvPr>
          <p:cNvSpPr/>
          <p:nvPr/>
        </p:nvSpPr>
        <p:spPr>
          <a:xfrm>
            <a:off x="629820" y="2814419"/>
            <a:ext cx="68631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Grammatical cases in German are a bit more complicated compared to English, mainly due to grammatical genders of nouns (with that the different article words). </a:t>
            </a:r>
            <a:endParaRPr lang="en-US" sz="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027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FB113-30BD-6321-AF9B-317EB5A11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F85833-D2B1-433F-351D-E2A4889B28AA}"/>
              </a:ext>
            </a:extLst>
          </p:cNvPr>
          <p:cNvSpPr/>
          <p:nvPr/>
        </p:nvSpPr>
        <p:spPr>
          <a:xfrm>
            <a:off x="-1" y="1622032"/>
            <a:ext cx="12191999" cy="4884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64DB2F-4BB7-0564-8CBB-C2E9AC32575C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Artikel im  </a:t>
            </a:r>
            <a:r>
              <a:rPr lang="de-DE" sz="2800" b="1" dirty="0">
                <a:solidFill>
                  <a:schemeClr val="tx1"/>
                </a:solidFill>
              </a:rPr>
              <a:t>N</a:t>
            </a:r>
            <a:r>
              <a:rPr lang="de-DE" sz="2800" dirty="0">
                <a:solidFill>
                  <a:schemeClr val="tx1"/>
                </a:solidFill>
              </a:rPr>
              <a:t>ominativ vs.  </a:t>
            </a:r>
            <a:r>
              <a:rPr lang="de-DE" sz="2800" b="1" dirty="0">
                <a:solidFill>
                  <a:schemeClr val="tx1"/>
                </a:solidFill>
              </a:rPr>
              <a:t>A</a:t>
            </a:r>
            <a:r>
              <a:rPr lang="de-DE" sz="2800" dirty="0">
                <a:solidFill>
                  <a:schemeClr val="tx1"/>
                </a:solidFill>
              </a:rPr>
              <a:t>kkusative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627A56-AFB7-DA2E-5B32-03147CC16DE3}"/>
              </a:ext>
            </a:extLst>
          </p:cNvPr>
          <p:cNvSpPr/>
          <p:nvPr/>
        </p:nvSpPr>
        <p:spPr>
          <a:xfrm>
            <a:off x="1940892" y="2627242"/>
            <a:ext cx="3016660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/>
              <a:t>der Garten ein Garten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896198-CD50-46F0-CF48-6E4BCCF138CC}"/>
              </a:ext>
            </a:extLst>
          </p:cNvPr>
          <p:cNvSpPr/>
          <p:nvPr/>
        </p:nvSpPr>
        <p:spPr>
          <a:xfrm>
            <a:off x="1940892" y="3154986"/>
            <a:ext cx="3326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the			    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7FE45E-5B43-D727-E3C2-3B3A74C4E894}"/>
              </a:ext>
            </a:extLst>
          </p:cNvPr>
          <p:cNvSpPr/>
          <p:nvPr/>
        </p:nvSpPr>
        <p:spPr>
          <a:xfrm>
            <a:off x="1940892" y="3668884"/>
            <a:ext cx="2393604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/>
              <a:t>das Bad    ein Bad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E30F89-E80E-D813-DC75-1EE31AD9086D}"/>
              </a:ext>
            </a:extLst>
          </p:cNvPr>
          <p:cNvSpPr/>
          <p:nvPr/>
        </p:nvSpPr>
        <p:spPr>
          <a:xfrm>
            <a:off x="1991691" y="4230341"/>
            <a:ext cx="3326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the			    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B53AC9C-1A5C-6167-9A89-B5BD60F4FC11}"/>
              </a:ext>
            </a:extLst>
          </p:cNvPr>
          <p:cNvSpPr/>
          <p:nvPr/>
        </p:nvSpPr>
        <p:spPr>
          <a:xfrm>
            <a:off x="1940892" y="4735947"/>
            <a:ext cx="2911374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/>
              <a:t>die Küche eine Küche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70A05E-FFE0-96EB-1606-F1338B438F53}"/>
              </a:ext>
            </a:extLst>
          </p:cNvPr>
          <p:cNvSpPr/>
          <p:nvPr/>
        </p:nvSpPr>
        <p:spPr>
          <a:xfrm>
            <a:off x="1991692" y="5263691"/>
            <a:ext cx="3326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the			     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ECAABC-4708-12F6-2E32-5AB95B032E4C}"/>
              </a:ext>
            </a:extLst>
          </p:cNvPr>
          <p:cNvSpPr/>
          <p:nvPr/>
        </p:nvSpPr>
        <p:spPr>
          <a:xfrm>
            <a:off x="6025078" y="2550336"/>
            <a:ext cx="4439131" cy="3351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/>
              <a:t>         Das ist   ein</a:t>
            </a:r>
            <a:r>
              <a:rPr lang="de-DE" sz="2400" dirty="0">
                <a:solidFill>
                  <a:srgbClr val="0070C0"/>
                </a:solidFill>
              </a:rPr>
              <a:t>      Garten</a:t>
            </a:r>
            <a:r>
              <a:rPr lang="de-DE" sz="2400" dirty="0"/>
              <a:t>.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Das Haus hat  </a:t>
            </a:r>
            <a:r>
              <a:rPr lang="de-DE" sz="2400" b="1" dirty="0"/>
              <a:t>ein</a:t>
            </a:r>
            <a:r>
              <a:rPr lang="de-DE" sz="2400" b="1" u="sng" dirty="0"/>
              <a:t>en</a:t>
            </a:r>
            <a:r>
              <a:rPr lang="de-DE" sz="2400" dirty="0"/>
              <a:t>  </a:t>
            </a:r>
            <a:r>
              <a:rPr lang="de-DE" sz="2400" dirty="0">
                <a:solidFill>
                  <a:srgbClr val="0070C0"/>
                </a:solidFill>
              </a:rPr>
              <a:t>Garten</a:t>
            </a:r>
            <a:r>
              <a:rPr lang="de-DE" sz="2400" dirty="0"/>
              <a:t>. 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         Das ist   ein</a:t>
            </a:r>
            <a:r>
              <a:rPr lang="de-DE" sz="2400" dirty="0">
                <a:solidFill>
                  <a:srgbClr val="0070C0"/>
                </a:solidFill>
              </a:rPr>
              <a:t>      </a:t>
            </a:r>
            <a:r>
              <a:rPr lang="de-DE" sz="2400" dirty="0">
                <a:solidFill>
                  <a:srgbClr val="00B050"/>
                </a:solidFill>
              </a:rPr>
              <a:t>Bad</a:t>
            </a:r>
            <a:r>
              <a:rPr lang="de-DE" sz="2400" dirty="0"/>
              <a:t>.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Das Haus hat  </a:t>
            </a:r>
            <a:r>
              <a:rPr lang="de-DE" sz="2400" b="1" dirty="0"/>
              <a:t>ein</a:t>
            </a:r>
            <a:r>
              <a:rPr lang="de-DE" sz="2400" dirty="0"/>
              <a:t>     </a:t>
            </a:r>
            <a:r>
              <a:rPr lang="de-DE" sz="2400" dirty="0">
                <a:solidFill>
                  <a:srgbClr val="00B050"/>
                </a:solidFill>
              </a:rPr>
              <a:t>Bad</a:t>
            </a:r>
            <a:r>
              <a:rPr lang="de-DE" sz="2400" dirty="0"/>
              <a:t>. 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         Das ist   eine</a:t>
            </a:r>
            <a:r>
              <a:rPr lang="de-DE" sz="2400" dirty="0">
                <a:solidFill>
                  <a:srgbClr val="0070C0"/>
                </a:solidFill>
              </a:rPr>
              <a:t>     </a:t>
            </a:r>
            <a:r>
              <a:rPr lang="de-DE" sz="2400" dirty="0">
                <a:solidFill>
                  <a:srgbClr val="C00000"/>
                </a:solidFill>
              </a:rPr>
              <a:t>Küche</a:t>
            </a:r>
            <a:r>
              <a:rPr lang="de-DE" sz="2400" dirty="0"/>
              <a:t>.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Das Haus hat  </a:t>
            </a:r>
            <a:r>
              <a:rPr lang="de-DE" sz="2400" b="1" dirty="0"/>
              <a:t>eine</a:t>
            </a:r>
            <a:r>
              <a:rPr lang="de-DE" sz="2400" dirty="0"/>
              <a:t>    </a:t>
            </a:r>
            <a:r>
              <a:rPr lang="de-DE" sz="2400" dirty="0">
                <a:solidFill>
                  <a:srgbClr val="C00000"/>
                </a:solidFill>
              </a:rPr>
              <a:t>Küche</a:t>
            </a:r>
            <a:r>
              <a:rPr lang="de-DE" sz="2400" dirty="0"/>
              <a:t>.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14EFD6-4D67-97E6-6BBB-9318EB6EA36A}"/>
              </a:ext>
            </a:extLst>
          </p:cNvPr>
          <p:cNvSpPr/>
          <p:nvPr/>
        </p:nvSpPr>
        <p:spPr>
          <a:xfrm>
            <a:off x="1940892" y="1953436"/>
            <a:ext cx="1218603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/>
              <a:t>Nomen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A4A5A4C-751F-405C-7CD3-2947BE97988E}"/>
              </a:ext>
            </a:extLst>
          </p:cNvPr>
          <p:cNvSpPr/>
          <p:nvPr/>
        </p:nvSpPr>
        <p:spPr>
          <a:xfrm>
            <a:off x="3078614" y="2098525"/>
            <a:ext cx="3326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nouns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0931C0-7C55-702F-FEE6-E45179835D81}"/>
              </a:ext>
            </a:extLst>
          </p:cNvPr>
          <p:cNvSpPr/>
          <p:nvPr/>
        </p:nvSpPr>
        <p:spPr>
          <a:xfrm>
            <a:off x="1486888" y="2627242"/>
            <a:ext cx="518091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i="1" dirty="0">
                <a:solidFill>
                  <a:srgbClr val="0070C0"/>
                </a:solidFill>
              </a:rPr>
              <a:t>m.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1D610E-5716-587F-6C5C-9D89A3C5432A}"/>
              </a:ext>
            </a:extLst>
          </p:cNvPr>
          <p:cNvSpPr/>
          <p:nvPr/>
        </p:nvSpPr>
        <p:spPr>
          <a:xfrm>
            <a:off x="1486888" y="3656194"/>
            <a:ext cx="434734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i="1" dirty="0">
                <a:solidFill>
                  <a:srgbClr val="00B050"/>
                </a:solidFill>
              </a:rPr>
              <a:t>n.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32A1CDF-6EE0-5A52-4B11-8C00494949B4}"/>
              </a:ext>
            </a:extLst>
          </p:cNvPr>
          <p:cNvSpPr/>
          <p:nvPr/>
        </p:nvSpPr>
        <p:spPr>
          <a:xfrm>
            <a:off x="1486888" y="4723257"/>
            <a:ext cx="367408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i="1" dirty="0">
                <a:solidFill>
                  <a:srgbClr val="C00000"/>
                </a:solidFill>
              </a:rPr>
              <a:t>f.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787380-6DA8-29A5-E349-A759E0E6BB37}"/>
              </a:ext>
            </a:extLst>
          </p:cNvPr>
          <p:cNvSpPr/>
          <p:nvPr/>
        </p:nvSpPr>
        <p:spPr>
          <a:xfrm>
            <a:off x="10577738" y="2558673"/>
            <a:ext cx="1508746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ominativ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F4337E-144B-E2AF-8C73-4F9AFFD0FED5}"/>
              </a:ext>
            </a:extLst>
          </p:cNvPr>
          <p:cNvSpPr/>
          <p:nvPr/>
        </p:nvSpPr>
        <p:spPr>
          <a:xfrm>
            <a:off x="10577738" y="3106512"/>
            <a:ext cx="1428596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kkusativ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83862D1-A865-FC74-F1AD-651C1DE5590F}"/>
              </a:ext>
            </a:extLst>
          </p:cNvPr>
          <p:cNvSpPr/>
          <p:nvPr/>
        </p:nvSpPr>
        <p:spPr>
          <a:xfrm>
            <a:off x="10577738" y="3656194"/>
            <a:ext cx="1508746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ominativ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968C1C-6306-30D8-59B5-572E99F956D3}"/>
              </a:ext>
            </a:extLst>
          </p:cNvPr>
          <p:cNvSpPr/>
          <p:nvPr/>
        </p:nvSpPr>
        <p:spPr>
          <a:xfrm>
            <a:off x="10577738" y="4204033"/>
            <a:ext cx="1428596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kkusativ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005018A-2CAD-33FD-7304-4B8E2A2E97DF}"/>
              </a:ext>
            </a:extLst>
          </p:cNvPr>
          <p:cNvSpPr/>
          <p:nvPr/>
        </p:nvSpPr>
        <p:spPr>
          <a:xfrm>
            <a:off x="10577738" y="4818846"/>
            <a:ext cx="1508746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ominativ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0C2112-42FD-9332-CB77-7420CCD93682}"/>
              </a:ext>
            </a:extLst>
          </p:cNvPr>
          <p:cNvSpPr/>
          <p:nvPr/>
        </p:nvSpPr>
        <p:spPr>
          <a:xfrm>
            <a:off x="10577738" y="5366685"/>
            <a:ext cx="1428596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kkusativ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B7F337B-9650-304B-4C65-3945B81AD35D}"/>
              </a:ext>
            </a:extLst>
          </p:cNvPr>
          <p:cNvSpPr/>
          <p:nvPr/>
        </p:nvSpPr>
        <p:spPr>
          <a:xfrm>
            <a:off x="5995738" y="3208491"/>
            <a:ext cx="6010596" cy="530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E43F42-2847-1270-DDB3-33E7209CCE20}"/>
              </a:ext>
            </a:extLst>
          </p:cNvPr>
          <p:cNvSpPr/>
          <p:nvPr/>
        </p:nvSpPr>
        <p:spPr>
          <a:xfrm>
            <a:off x="1323615" y="3869654"/>
            <a:ext cx="4071036" cy="760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DBBB6-3FC3-4875-6FA3-AE0146AB63C4}"/>
              </a:ext>
            </a:extLst>
          </p:cNvPr>
          <p:cNvSpPr/>
          <p:nvPr/>
        </p:nvSpPr>
        <p:spPr>
          <a:xfrm>
            <a:off x="6673905" y="3782363"/>
            <a:ext cx="5328483" cy="620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045EEBD-BFC6-558D-0D32-5089FD000243}"/>
              </a:ext>
            </a:extLst>
          </p:cNvPr>
          <p:cNvSpPr/>
          <p:nvPr/>
        </p:nvSpPr>
        <p:spPr>
          <a:xfrm>
            <a:off x="6003628" y="4269164"/>
            <a:ext cx="6002705" cy="45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8D56F8-6061-6D02-3F9F-52A417686153}"/>
              </a:ext>
            </a:extLst>
          </p:cNvPr>
          <p:cNvSpPr/>
          <p:nvPr/>
        </p:nvSpPr>
        <p:spPr>
          <a:xfrm>
            <a:off x="5999683" y="4879019"/>
            <a:ext cx="6002705" cy="45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ED2E5D9-DEA4-6CAF-5023-F9F58D0EAD53}"/>
              </a:ext>
            </a:extLst>
          </p:cNvPr>
          <p:cNvSpPr/>
          <p:nvPr/>
        </p:nvSpPr>
        <p:spPr>
          <a:xfrm>
            <a:off x="5995738" y="5488874"/>
            <a:ext cx="6002705" cy="45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97A6B14-46F1-BF42-5FC9-ADF453DED762}"/>
              </a:ext>
            </a:extLst>
          </p:cNvPr>
          <p:cNvSpPr/>
          <p:nvPr/>
        </p:nvSpPr>
        <p:spPr>
          <a:xfrm>
            <a:off x="1315725" y="4870683"/>
            <a:ext cx="4071036" cy="760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756668-486C-1AF3-77CA-8EAFC9AFD5C3}"/>
              </a:ext>
            </a:extLst>
          </p:cNvPr>
          <p:cNvSpPr/>
          <p:nvPr/>
        </p:nvSpPr>
        <p:spPr>
          <a:xfrm>
            <a:off x="7891860" y="2550336"/>
            <a:ext cx="855781" cy="3462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945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DC3BA-4754-D7D5-0224-5351C6DDB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812CD0-84CD-34C1-3766-5D8AF7CD6BE3}"/>
              </a:ext>
            </a:extLst>
          </p:cNvPr>
          <p:cNvSpPr/>
          <p:nvPr/>
        </p:nvSpPr>
        <p:spPr>
          <a:xfrm>
            <a:off x="-1" y="1622032"/>
            <a:ext cx="12191999" cy="4884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DBEE9E-2ED9-7AC2-3B10-4CB6CB2A7818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Artikel im  Nominativ vs. Akkusative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700D1C-0271-D124-2492-F3548D221CB6}"/>
              </a:ext>
            </a:extLst>
          </p:cNvPr>
          <p:cNvSpPr/>
          <p:nvPr/>
        </p:nvSpPr>
        <p:spPr>
          <a:xfrm>
            <a:off x="1940892" y="2627242"/>
            <a:ext cx="3016660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/>
              <a:t>der Garten ein Garten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DFAF74-8CEE-2144-9141-328C7540DBBB}"/>
              </a:ext>
            </a:extLst>
          </p:cNvPr>
          <p:cNvSpPr/>
          <p:nvPr/>
        </p:nvSpPr>
        <p:spPr>
          <a:xfrm>
            <a:off x="1940892" y="3154986"/>
            <a:ext cx="3326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the			    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5CE11A-A863-597C-E484-28B922473509}"/>
              </a:ext>
            </a:extLst>
          </p:cNvPr>
          <p:cNvSpPr/>
          <p:nvPr/>
        </p:nvSpPr>
        <p:spPr>
          <a:xfrm>
            <a:off x="1940892" y="3668884"/>
            <a:ext cx="2393604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/>
              <a:t>das Bad    ein Bad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4F2048-05EE-0B78-E6FC-66EF7D48AD73}"/>
              </a:ext>
            </a:extLst>
          </p:cNvPr>
          <p:cNvSpPr/>
          <p:nvPr/>
        </p:nvSpPr>
        <p:spPr>
          <a:xfrm>
            <a:off x="1991691" y="4230341"/>
            <a:ext cx="3326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the			    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5E469D-AB5B-47E9-2576-56DAC00BAFDB}"/>
              </a:ext>
            </a:extLst>
          </p:cNvPr>
          <p:cNvSpPr/>
          <p:nvPr/>
        </p:nvSpPr>
        <p:spPr>
          <a:xfrm>
            <a:off x="1940892" y="4824847"/>
            <a:ext cx="2911374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/>
              <a:t>die Küche eine Küche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24D2C4-B7A1-B57D-27CA-4961D0279B63}"/>
              </a:ext>
            </a:extLst>
          </p:cNvPr>
          <p:cNvSpPr/>
          <p:nvPr/>
        </p:nvSpPr>
        <p:spPr>
          <a:xfrm>
            <a:off x="1991692" y="5352591"/>
            <a:ext cx="3326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the			     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996D63-3ECB-310E-F55D-E4CA3964EA6A}"/>
              </a:ext>
            </a:extLst>
          </p:cNvPr>
          <p:cNvSpPr/>
          <p:nvPr/>
        </p:nvSpPr>
        <p:spPr>
          <a:xfrm>
            <a:off x="5415478" y="2550336"/>
            <a:ext cx="6217719" cy="3351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/>
              <a:t>                        Der</a:t>
            </a:r>
            <a:r>
              <a:rPr lang="de-DE" sz="2400" dirty="0">
                <a:solidFill>
                  <a:srgbClr val="0070C0"/>
                </a:solidFill>
              </a:rPr>
              <a:t>   Garten </a:t>
            </a:r>
            <a:r>
              <a:rPr lang="de-DE" sz="2400" dirty="0"/>
              <a:t>ist schön.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        Ich finde   d</a:t>
            </a:r>
            <a:r>
              <a:rPr lang="de-DE" sz="2400" b="1" u="sng" dirty="0"/>
              <a:t>en</a:t>
            </a:r>
            <a:r>
              <a:rPr lang="de-DE" sz="2400" dirty="0"/>
              <a:t>    </a:t>
            </a:r>
            <a:r>
              <a:rPr lang="de-DE" sz="2400" dirty="0">
                <a:solidFill>
                  <a:srgbClr val="0070C0"/>
                </a:solidFill>
              </a:rPr>
              <a:t>Garten </a:t>
            </a:r>
            <a:r>
              <a:rPr lang="de-DE" sz="2400" dirty="0"/>
              <a:t>schön. 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                        Das    </a:t>
            </a:r>
            <a:r>
              <a:rPr lang="de-DE" sz="2400" dirty="0">
                <a:solidFill>
                  <a:srgbClr val="00B050"/>
                </a:solidFill>
              </a:rPr>
              <a:t>Bad </a:t>
            </a:r>
            <a:r>
              <a:rPr lang="de-DE" sz="2400" dirty="0"/>
              <a:t>ist dunkel.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        Ich finde    </a:t>
            </a:r>
            <a:r>
              <a:rPr lang="de-DE" sz="2400" b="1" dirty="0"/>
              <a:t>das</a:t>
            </a:r>
            <a:r>
              <a:rPr lang="de-DE" sz="2400" dirty="0"/>
              <a:t>    </a:t>
            </a:r>
            <a:r>
              <a:rPr lang="de-DE" sz="2400" dirty="0">
                <a:solidFill>
                  <a:srgbClr val="00B050"/>
                </a:solidFill>
              </a:rPr>
              <a:t>Bad </a:t>
            </a:r>
            <a:r>
              <a:rPr lang="de-DE" sz="2400" dirty="0"/>
              <a:t>dunkel. 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                        Die     </a:t>
            </a:r>
            <a:r>
              <a:rPr lang="de-DE" sz="2400" dirty="0">
                <a:solidFill>
                  <a:srgbClr val="C00000"/>
                </a:solidFill>
              </a:rPr>
              <a:t>Küche </a:t>
            </a:r>
            <a:r>
              <a:rPr lang="de-DE" sz="2400" dirty="0"/>
              <a:t>ist hell.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        Ich finde    </a:t>
            </a:r>
            <a:r>
              <a:rPr lang="de-DE" sz="2400" b="1" dirty="0"/>
              <a:t>die</a:t>
            </a:r>
            <a:r>
              <a:rPr lang="de-DE" sz="2400" dirty="0"/>
              <a:t>     </a:t>
            </a:r>
            <a:r>
              <a:rPr lang="de-DE" sz="2400" dirty="0">
                <a:solidFill>
                  <a:srgbClr val="C00000"/>
                </a:solidFill>
              </a:rPr>
              <a:t>Küche </a:t>
            </a:r>
            <a:r>
              <a:rPr lang="de-DE" sz="2400" dirty="0"/>
              <a:t>hell.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EEC6E5-3DAC-8BBA-3497-2D9880D19FF8}"/>
              </a:ext>
            </a:extLst>
          </p:cNvPr>
          <p:cNvSpPr/>
          <p:nvPr/>
        </p:nvSpPr>
        <p:spPr>
          <a:xfrm>
            <a:off x="1940892" y="1953436"/>
            <a:ext cx="1218603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/>
              <a:t>Nomen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CC23DF-EB0D-2F09-E9DE-6DBEEA15DC8E}"/>
              </a:ext>
            </a:extLst>
          </p:cNvPr>
          <p:cNvSpPr/>
          <p:nvPr/>
        </p:nvSpPr>
        <p:spPr>
          <a:xfrm>
            <a:off x="3078614" y="2098525"/>
            <a:ext cx="3326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/>
              <a:t>nouns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86BEC95-4560-F318-140C-70270DAA7674}"/>
              </a:ext>
            </a:extLst>
          </p:cNvPr>
          <p:cNvSpPr/>
          <p:nvPr/>
        </p:nvSpPr>
        <p:spPr>
          <a:xfrm>
            <a:off x="1486888" y="2627242"/>
            <a:ext cx="518091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i="1" dirty="0">
                <a:solidFill>
                  <a:srgbClr val="0070C0"/>
                </a:solidFill>
              </a:rPr>
              <a:t>m.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2EBEB0-EEEC-D263-EB41-066B8E613615}"/>
              </a:ext>
            </a:extLst>
          </p:cNvPr>
          <p:cNvSpPr/>
          <p:nvPr/>
        </p:nvSpPr>
        <p:spPr>
          <a:xfrm>
            <a:off x="1486888" y="3656194"/>
            <a:ext cx="434734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i="1" dirty="0">
                <a:solidFill>
                  <a:srgbClr val="00B050"/>
                </a:solidFill>
              </a:rPr>
              <a:t>n.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5AC786-681D-A653-6ABC-E0693AB7AAB7}"/>
              </a:ext>
            </a:extLst>
          </p:cNvPr>
          <p:cNvSpPr/>
          <p:nvPr/>
        </p:nvSpPr>
        <p:spPr>
          <a:xfrm>
            <a:off x="1486888" y="4812157"/>
            <a:ext cx="367408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i="1" dirty="0">
                <a:solidFill>
                  <a:srgbClr val="C00000"/>
                </a:solidFill>
              </a:rPr>
              <a:t>f.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606611-3980-AB99-9B0A-F05EDF7B8251}"/>
              </a:ext>
            </a:extLst>
          </p:cNvPr>
          <p:cNvSpPr/>
          <p:nvPr/>
        </p:nvSpPr>
        <p:spPr>
          <a:xfrm>
            <a:off x="10577738" y="2558673"/>
            <a:ext cx="1508746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ominativ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8BD47-BB94-9DB4-A61E-489F810D1B2F}"/>
              </a:ext>
            </a:extLst>
          </p:cNvPr>
          <p:cNvSpPr/>
          <p:nvPr/>
        </p:nvSpPr>
        <p:spPr>
          <a:xfrm>
            <a:off x="10577738" y="3106512"/>
            <a:ext cx="1428596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kkusativ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6EF95A-8AA6-2E5C-FA64-B9F1221F7C4B}"/>
              </a:ext>
            </a:extLst>
          </p:cNvPr>
          <p:cNvSpPr/>
          <p:nvPr/>
        </p:nvSpPr>
        <p:spPr>
          <a:xfrm>
            <a:off x="10577738" y="3656194"/>
            <a:ext cx="1508746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ominativ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CD4FB3-B65B-4165-F504-AB4204C7AA6E}"/>
              </a:ext>
            </a:extLst>
          </p:cNvPr>
          <p:cNvSpPr/>
          <p:nvPr/>
        </p:nvSpPr>
        <p:spPr>
          <a:xfrm>
            <a:off x="10577738" y="4204033"/>
            <a:ext cx="1428596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kkusativ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5B16A-6873-A7D5-1C5E-344E920C175F}"/>
              </a:ext>
            </a:extLst>
          </p:cNvPr>
          <p:cNvSpPr/>
          <p:nvPr/>
        </p:nvSpPr>
        <p:spPr>
          <a:xfrm>
            <a:off x="10577738" y="4818846"/>
            <a:ext cx="1508746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ominativ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6328C8-1A5C-A40F-7370-20C3590F4F32}"/>
              </a:ext>
            </a:extLst>
          </p:cNvPr>
          <p:cNvSpPr/>
          <p:nvPr/>
        </p:nvSpPr>
        <p:spPr>
          <a:xfrm>
            <a:off x="10577738" y="5366685"/>
            <a:ext cx="1428596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kkusativ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026010-3564-13AC-ADAA-CF191169EC64}"/>
              </a:ext>
            </a:extLst>
          </p:cNvPr>
          <p:cNvSpPr/>
          <p:nvPr/>
        </p:nvSpPr>
        <p:spPr>
          <a:xfrm>
            <a:off x="5995738" y="3208491"/>
            <a:ext cx="6010596" cy="530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D6DEE-36C2-6867-EEE3-193AA914F91F}"/>
              </a:ext>
            </a:extLst>
          </p:cNvPr>
          <p:cNvSpPr/>
          <p:nvPr/>
        </p:nvSpPr>
        <p:spPr>
          <a:xfrm>
            <a:off x="1323615" y="3869654"/>
            <a:ext cx="4071036" cy="760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599B10-AE42-3B74-4208-B2F55117E926}"/>
              </a:ext>
            </a:extLst>
          </p:cNvPr>
          <p:cNvSpPr/>
          <p:nvPr/>
        </p:nvSpPr>
        <p:spPr>
          <a:xfrm>
            <a:off x="6673905" y="3782363"/>
            <a:ext cx="5328483" cy="620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3AC354-FF7E-93D1-5677-C3C57D0261A7}"/>
              </a:ext>
            </a:extLst>
          </p:cNvPr>
          <p:cNvSpPr/>
          <p:nvPr/>
        </p:nvSpPr>
        <p:spPr>
          <a:xfrm>
            <a:off x="6003628" y="4269164"/>
            <a:ext cx="6002705" cy="45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A156C1-EB15-212B-0999-0DE6E8803BDC}"/>
              </a:ext>
            </a:extLst>
          </p:cNvPr>
          <p:cNvSpPr/>
          <p:nvPr/>
        </p:nvSpPr>
        <p:spPr>
          <a:xfrm>
            <a:off x="5999683" y="4879019"/>
            <a:ext cx="6002705" cy="45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0CB642-3DD3-8C3D-B9B6-4D71CC53707F}"/>
              </a:ext>
            </a:extLst>
          </p:cNvPr>
          <p:cNvSpPr/>
          <p:nvPr/>
        </p:nvSpPr>
        <p:spPr>
          <a:xfrm>
            <a:off x="5995738" y="5488874"/>
            <a:ext cx="6002705" cy="45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DFF003-F4DB-97E0-A8D3-E13017A0AAB3}"/>
              </a:ext>
            </a:extLst>
          </p:cNvPr>
          <p:cNvSpPr/>
          <p:nvPr/>
        </p:nvSpPr>
        <p:spPr>
          <a:xfrm>
            <a:off x="1315725" y="4843408"/>
            <a:ext cx="4071036" cy="909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021A06-77B0-8179-764A-0565461497CB}"/>
              </a:ext>
            </a:extLst>
          </p:cNvPr>
          <p:cNvSpPr/>
          <p:nvPr/>
        </p:nvSpPr>
        <p:spPr>
          <a:xfrm>
            <a:off x="7345760" y="2550336"/>
            <a:ext cx="855781" cy="34625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645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A247F-A3DE-80FD-4CF8-063BAB10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24CFDE-A4F0-9BE2-4352-A3BD8ABD6984}"/>
              </a:ext>
            </a:extLst>
          </p:cNvPr>
          <p:cNvSpPr/>
          <p:nvPr/>
        </p:nvSpPr>
        <p:spPr>
          <a:xfrm>
            <a:off x="-1" y="1622032"/>
            <a:ext cx="12191999" cy="4884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DAE784-0F96-379E-5960-C72A0D5BBB33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Artikel im  Nominativ vs. Akkusative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332512-EFE3-8F51-998B-FB0694CC7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368" y="2100008"/>
            <a:ext cx="8164064" cy="3648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E8F87A-AB5B-BF68-782E-6BE27A14A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760" y="1944852"/>
            <a:ext cx="2307343" cy="976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D940C8-201C-CF42-C02D-0C307EC3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399" y="4259821"/>
            <a:ext cx="359413" cy="1315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06CBC8-2A85-E37E-5F6A-3F5CA75F5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057" y="3283674"/>
            <a:ext cx="1875544" cy="2291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5BD9C8-C08B-AA6F-69BE-36C521663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519" y="3724796"/>
            <a:ext cx="2532181" cy="18505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1586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61153-1F6B-7469-0216-14AE06038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20571F-4A1B-15EE-F1CC-C8820B884BD2}"/>
              </a:ext>
            </a:extLst>
          </p:cNvPr>
          <p:cNvSpPr/>
          <p:nvPr/>
        </p:nvSpPr>
        <p:spPr>
          <a:xfrm>
            <a:off x="0" y="1387074"/>
            <a:ext cx="12191999" cy="5103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C2C67-6AD5-8A57-8D1C-4E65E663CD54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Sprache im Unterricht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B650BA-B27F-119A-B6AB-368745831F10}"/>
              </a:ext>
            </a:extLst>
          </p:cNvPr>
          <p:cNvSpPr/>
          <p:nvPr/>
        </p:nvSpPr>
        <p:spPr>
          <a:xfrm>
            <a:off x="1358245" y="2416024"/>
            <a:ext cx="5315879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Wie </a:t>
            </a:r>
            <a:r>
              <a:rPr lang="en-US" sz="2400" dirty="0" err="1"/>
              <a:t>heißt</a:t>
            </a:r>
            <a:r>
              <a:rPr lang="en-US" sz="2400" dirty="0"/>
              <a:t> das /… auf Deutsch / </a:t>
            </a:r>
            <a:r>
              <a:rPr lang="en-US" sz="2400" dirty="0" err="1"/>
              <a:t>Englisch</a:t>
            </a:r>
            <a:r>
              <a:rPr lang="en-US" sz="2400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91096-1CDA-2F7B-CC0F-54CEC9035E30}"/>
              </a:ext>
            </a:extLst>
          </p:cNvPr>
          <p:cNvSpPr/>
          <p:nvPr/>
        </p:nvSpPr>
        <p:spPr>
          <a:xfrm>
            <a:off x="7203175" y="2433948"/>
            <a:ext cx="4737034" cy="58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Ich </a:t>
            </a:r>
            <a:r>
              <a:rPr lang="en-US" sz="2400" dirty="0" err="1"/>
              <a:t>habe</a:t>
            </a:r>
            <a:r>
              <a:rPr lang="en-US" sz="2400" dirty="0"/>
              <a:t> </a:t>
            </a:r>
            <a:r>
              <a:rPr lang="en-US" sz="2400" dirty="0" err="1"/>
              <a:t>eine</a:t>
            </a:r>
            <a:r>
              <a:rPr lang="en-US" sz="2400" dirty="0"/>
              <a:t> Frage.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4D91A2-BB85-6C23-DF42-BF7A19F390ED}"/>
              </a:ext>
            </a:extLst>
          </p:cNvPr>
          <p:cNvSpPr/>
          <p:nvPr/>
        </p:nvSpPr>
        <p:spPr>
          <a:xfrm>
            <a:off x="7203175" y="4040388"/>
            <a:ext cx="3021981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Wiederholen</a:t>
            </a:r>
            <a:r>
              <a:rPr lang="en-US" sz="2400" dirty="0"/>
              <a:t> Sie bitte!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D19CCA-CDA9-5C4A-0B70-21791BED418D}"/>
              </a:ext>
            </a:extLst>
          </p:cNvPr>
          <p:cNvSpPr/>
          <p:nvPr/>
        </p:nvSpPr>
        <p:spPr>
          <a:xfrm>
            <a:off x="7203175" y="3237168"/>
            <a:ext cx="2515432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Noch</a:t>
            </a:r>
            <a:r>
              <a:rPr lang="en-US" sz="2400" dirty="0"/>
              <a:t> </a:t>
            </a:r>
            <a:r>
              <a:rPr lang="en-US" sz="2400" dirty="0" err="1"/>
              <a:t>einmal</a:t>
            </a:r>
            <a:r>
              <a:rPr lang="en-US" sz="2400" dirty="0"/>
              <a:t> bitte!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DFC848-6E28-2044-2E2C-E41CF74A0EFD}"/>
              </a:ext>
            </a:extLst>
          </p:cNvPr>
          <p:cNvSpPr/>
          <p:nvPr/>
        </p:nvSpPr>
        <p:spPr>
          <a:xfrm>
            <a:off x="7203175" y="4843608"/>
            <a:ext cx="1481496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Wie bitte?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90940D-79DF-F3BC-BEDC-6B3D97E57C41}"/>
              </a:ext>
            </a:extLst>
          </p:cNvPr>
          <p:cNvSpPr/>
          <p:nvPr/>
        </p:nvSpPr>
        <p:spPr>
          <a:xfrm>
            <a:off x="1358245" y="3223068"/>
            <a:ext cx="2529026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Was </a:t>
            </a:r>
            <a:r>
              <a:rPr lang="en-US" sz="2400" dirty="0" err="1"/>
              <a:t>bedeutet</a:t>
            </a:r>
            <a:r>
              <a:rPr lang="en-US" sz="2400" dirty="0"/>
              <a:t> das?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01A475-D795-2DBA-4FA3-FC4CE9543CD6}"/>
              </a:ext>
            </a:extLst>
          </p:cNvPr>
          <p:cNvSpPr/>
          <p:nvPr/>
        </p:nvSpPr>
        <p:spPr>
          <a:xfrm>
            <a:off x="1358245" y="4837156"/>
            <a:ext cx="2954911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Buchstabieren</a:t>
            </a:r>
            <a:r>
              <a:rPr lang="en-US" sz="2400" dirty="0"/>
              <a:t> Sie das!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647481-A30C-45D0-9576-E8193701DB7C}"/>
              </a:ext>
            </a:extLst>
          </p:cNvPr>
          <p:cNvSpPr/>
          <p:nvPr/>
        </p:nvSpPr>
        <p:spPr>
          <a:xfrm>
            <a:off x="7203175" y="5646828"/>
            <a:ext cx="3193759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Das verstehen ich </a:t>
            </a:r>
            <a:r>
              <a:rPr lang="en-US" sz="2400" dirty="0" err="1"/>
              <a:t>nicht</a:t>
            </a:r>
            <a:r>
              <a:rPr lang="en-US" sz="2400" dirty="0"/>
              <a:t>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5C370A-C47E-022E-8F47-32C239F01BCE}"/>
              </a:ext>
            </a:extLst>
          </p:cNvPr>
          <p:cNvSpPr/>
          <p:nvPr/>
        </p:nvSpPr>
        <p:spPr>
          <a:xfrm>
            <a:off x="1358245" y="5644200"/>
            <a:ext cx="4636782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Das </a:t>
            </a:r>
            <a:r>
              <a:rPr lang="en-US" sz="2400" dirty="0" err="1"/>
              <a:t>weiß</a:t>
            </a:r>
            <a:r>
              <a:rPr lang="en-US" sz="2400" dirty="0"/>
              <a:t> ich </a:t>
            </a:r>
            <a:r>
              <a:rPr lang="en-US" sz="2400" dirty="0" err="1"/>
              <a:t>nicht</a:t>
            </a:r>
            <a:r>
              <a:rPr lang="en-US" sz="2400" dirty="0"/>
              <a:t>! / </a:t>
            </a:r>
            <a:r>
              <a:rPr lang="en-US" sz="2400" dirty="0" err="1"/>
              <a:t>Keine</a:t>
            </a:r>
            <a:r>
              <a:rPr lang="en-US" sz="2400" dirty="0"/>
              <a:t> </a:t>
            </a:r>
            <a:r>
              <a:rPr lang="en-US" sz="2400" dirty="0" err="1"/>
              <a:t>Ahnung</a:t>
            </a:r>
            <a:r>
              <a:rPr lang="en-US" sz="2400" dirty="0"/>
              <a:t>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CA61C0-FA58-D7B9-9E27-11C8DBCF01C3}"/>
              </a:ext>
            </a:extLst>
          </p:cNvPr>
          <p:cNvSpPr/>
          <p:nvPr/>
        </p:nvSpPr>
        <p:spPr>
          <a:xfrm>
            <a:off x="1358245" y="4030112"/>
            <a:ext cx="3001399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Wie </a:t>
            </a:r>
            <a:r>
              <a:rPr lang="en-US" sz="2400" dirty="0" err="1"/>
              <a:t>schreibt</a:t>
            </a:r>
            <a:r>
              <a:rPr lang="en-US" sz="2400" dirty="0"/>
              <a:t> man das?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6982BF-3D7C-C185-5A61-78206692DD77}"/>
              </a:ext>
            </a:extLst>
          </p:cNvPr>
          <p:cNvSpPr/>
          <p:nvPr/>
        </p:nvSpPr>
        <p:spPr>
          <a:xfrm>
            <a:off x="4575118" y="1446305"/>
            <a:ext cx="4737034" cy="58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Entschuldigung</a:t>
            </a:r>
            <a:r>
              <a:rPr lang="en-US" sz="2400" dirty="0"/>
              <a:t>, …. ….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6794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F9D55-4007-0EEF-C388-4566BFF48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AD611E-5669-BD9C-FE07-EE24022B1DCB}"/>
              </a:ext>
            </a:extLst>
          </p:cNvPr>
          <p:cNvSpPr/>
          <p:nvPr/>
        </p:nvSpPr>
        <p:spPr>
          <a:xfrm>
            <a:off x="-1" y="1622032"/>
            <a:ext cx="12191999" cy="4884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EA2393-0542-8D25-92CC-437A0ABCF2C7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Artikel im  Nominativ vs. Akkusative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58FF0A-A3DF-C5C8-2FD0-22C57CD60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368" y="2100008"/>
            <a:ext cx="8164064" cy="3648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9B1535-6A35-A0C6-C6EB-E05BD50DB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760" y="1944852"/>
            <a:ext cx="2307343" cy="976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49BEC7-3F8B-37BF-B7EC-63C50F9A3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399" y="4259821"/>
            <a:ext cx="359413" cy="1315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00052-2FB4-4126-E6ED-A27D2DA4E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057" y="3283674"/>
            <a:ext cx="1875544" cy="2291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0870FB-0D88-F758-7700-CE649433F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2790" y="4302669"/>
            <a:ext cx="540000" cy="253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5C7E5E-81D4-7B46-7931-AFB18512E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3525" y="4765341"/>
            <a:ext cx="540000" cy="253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C7A638-1001-F1D9-2630-B0F551A9A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6595" y="5211079"/>
            <a:ext cx="540000" cy="2536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EFD60F-21D7-871C-AD1A-69037F8AF3A1}"/>
              </a:ext>
            </a:extLst>
          </p:cNvPr>
          <p:cNvSpPr txBox="1"/>
          <p:nvPr/>
        </p:nvSpPr>
        <p:spPr>
          <a:xfrm>
            <a:off x="5210812" y="4203907"/>
            <a:ext cx="718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einen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BCE0BD-B74F-52AB-EC29-70CFA0BA0688}"/>
              </a:ext>
            </a:extLst>
          </p:cNvPr>
          <p:cNvSpPr txBox="1"/>
          <p:nvPr/>
        </p:nvSpPr>
        <p:spPr>
          <a:xfrm>
            <a:off x="5213264" y="5121078"/>
            <a:ext cx="718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eine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9390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88662-47DF-A7F3-FC8D-8CC3AC243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9AB3E0-41A8-86D4-A0DD-73231562C17D}"/>
              </a:ext>
            </a:extLst>
          </p:cNvPr>
          <p:cNvSpPr/>
          <p:nvPr/>
        </p:nvSpPr>
        <p:spPr>
          <a:xfrm>
            <a:off x="-1" y="1622032"/>
            <a:ext cx="12191999" cy="4884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BDD693-E966-C8BC-8710-72975A86D86B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Artikel im  Nominativ vs. Akkusative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FB670-E442-3F30-BF3C-74FE317C0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368" y="2100008"/>
            <a:ext cx="8164064" cy="3648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193673-13B6-348B-3097-B8C2BB0CB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760" y="1944852"/>
            <a:ext cx="2307343" cy="976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2B3DA-C92C-79C0-1449-313533D11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399" y="4259821"/>
            <a:ext cx="359413" cy="1315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9B0A18-FCE3-9F2A-4AC4-2C4AD7BF2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057" y="3283674"/>
            <a:ext cx="1875544" cy="22916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09BFDC-9E5C-844B-F94D-29407CEC07AD}"/>
              </a:ext>
            </a:extLst>
          </p:cNvPr>
          <p:cNvSpPr txBox="1"/>
          <p:nvPr/>
        </p:nvSpPr>
        <p:spPr>
          <a:xfrm>
            <a:off x="5210812" y="4203907"/>
            <a:ext cx="718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einen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BE14D4-8B13-CED4-0058-F1A638D95E1E}"/>
              </a:ext>
            </a:extLst>
          </p:cNvPr>
          <p:cNvSpPr txBox="1"/>
          <p:nvPr/>
        </p:nvSpPr>
        <p:spPr>
          <a:xfrm>
            <a:off x="5213264" y="5121078"/>
            <a:ext cx="718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eine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6717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E5EE4-2485-AF11-7471-1BC11C06D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4C1B1-8B52-7156-61E6-4D2EF16BC014}"/>
              </a:ext>
            </a:extLst>
          </p:cNvPr>
          <p:cNvSpPr/>
          <p:nvPr/>
        </p:nvSpPr>
        <p:spPr>
          <a:xfrm>
            <a:off x="-1" y="1622032"/>
            <a:ext cx="12191999" cy="4884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FDC209-0ADB-AB4A-EF45-20B78E0F6055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Artikel im  Nominativ vs. Akkusative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447AF-A15E-F1C2-1BBF-808B9F7E6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368" y="2417508"/>
            <a:ext cx="8164064" cy="3648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662157-C41F-C1A9-FEA5-ED5B53BC1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3660" y="2304156"/>
            <a:ext cx="2307343" cy="976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3552F0-4B30-9FB6-3905-3B443CADA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399" y="4577321"/>
            <a:ext cx="359413" cy="1315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351A09-B6D7-3355-87FD-78FE2A6F6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057" y="3601174"/>
            <a:ext cx="1875544" cy="22916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41AF4D-5A8D-C152-6381-08C165BC6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519" y="4042296"/>
            <a:ext cx="2532181" cy="18505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E4F373-C390-D1AD-018A-5FF129CEDAB8}"/>
              </a:ext>
            </a:extLst>
          </p:cNvPr>
          <p:cNvSpPr/>
          <p:nvPr/>
        </p:nvSpPr>
        <p:spPr>
          <a:xfrm>
            <a:off x="4693262" y="1587365"/>
            <a:ext cx="5736057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How would we say:  I do not have a balcony?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B3C4C8-51F5-1FAE-4991-625723AC8D52}"/>
              </a:ext>
            </a:extLst>
          </p:cNvPr>
          <p:cNvSpPr/>
          <p:nvPr/>
        </p:nvSpPr>
        <p:spPr>
          <a:xfrm>
            <a:off x="7241821" y="1944852"/>
            <a:ext cx="2968120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I do not have a house?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0C8278-A6DA-AAC8-1733-F0D85784C155}"/>
              </a:ext>
            </a:extLst>
          </p:cNvPr>
          <p:cNvSpPr/>
          <p:nvPr/>
        </p:nvSpPr>
        <p:spPr>
          <a:xfrm>
            <a:off x="7241154" y="2322123"/>
            <a:ext cx="3131627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I do not have a kitchen?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74DFA9-D997-519E-F87F-A2ACCF4D2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7169" y="5034318"/>
            <a:ext cx="612000" cy="2363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71968E-7643-B5CA-0A45-F7D1D91F61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8384" y="4992262"/>
            <a:ext cx="864000" cy="3495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6736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D6E12-2F9A-DF98-CA36-AFC101D12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708A48-4C8E-0082-1439-1CCDC8AB957C}"/>
              </a:ext>
            </a:extLst>
          </p:cNvPr>
          <p:cNvSpPr/>
          <p:nvPr/>
        </p:nvSpPr>
        <p:spPr>
          <a:xfrm>
            <a:off x="-1" y="1622032"/>
            <a:ext cx="12191999" cy="4884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9183CB-9403-30E7-FFA0-D7A092D4E3D8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Artikel im  Nominativ vs. Akkusative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18342-FDCB-5616-3646-BFA9B16FE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368" y="2417508"/>
            <a:ext cx="8164064" cy="3648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464659-A145-4CBE-C4C5-D8DBFC50E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3660" y="2304156"/>
            <a:ext cx="2307343" cy="976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D06918-B48F-FB21-6DA9-A8BBAED65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399" y="4577321"/>
            <a:ext cx="359413" cy="1315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F53F70-CA2A-81CF-C38F-9866E8C72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057" y="3601174"/>
            <a:ext cx="1875544" cy="22916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CE6BBE-DAA1-637B-8280-000983D4E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519" y="4042296"/>
            <a:ext cx="2532181" cy="18505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E49FE1-0415-ED1B-D31E-B4219D1564BB}"/>
              </a:ext>
            </a:extLst>
          </p:cNvPr>
          <p:cNvSpPr/>
          <p:nvPr/>
        </p:nvSpPr>
        <p:spPr>
          <a:xfrm>
            <a:off x="4922074" y="4467529"/>
            <a:ext cx="1127681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de-DE" sz="2400" b="1" dirty="0"/>
              <a:t>keinen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ADF5DC-E35F-AA6B-151D-885E92C97B37}"/>
              </a:ext>
            </a:extLst>
          </p:cNvPr>
          <p:cNvSpPr/>
          <p:nvPr/>
        </p:nvSpPr>
        <p:spPr>
          <a:xfrm>
            <a:off x="5006744" y="5400290"/>
            <a:ext cx="948145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de-DE" sz="2400" b="1" dirty="0"/>
              <a:t>keine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695F5-8A68-EF5D-3303-5743905AB7AD}"/>
              </a:ext>
            </a:extLst>
          </p:cNvPr>
          <p:cNvSpPr/>
          <p:nvPr/>
        </p:nvSpPr>
        <p:spPr>
          <a:xfrm>
            <a:off x="5031105" y="4923284"/>
            <a:ext cx="1118063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de-DE" sz="2400" b="1" dirty="0"/>
              <a:t>kein  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F9ECBA-1826-1CB3-A494-95BDD8472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7169" y="5051252"/>
            <a:ext cx="612000" cy="2363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6845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A1ACA-4BEB-1AD6-F22D-71822BCDA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A27E96-3F01-2CBB-0975-459AA4D4ABC5}"/>
              </a:ext>
            </a:extLst>
          </p:cNvPr>
          <p:cNvSpPr/>
          <p:nvPr/>
        </p:nvSpPr>
        <p:spPr>
          <a:xfrm>
            <a:off x="-1" y="1622032"/>
            <a:ext cx="12191999" cy="4884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F7D0EE-0659-28F5-FABC-5B2CD520E4E9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Ulis Wohnung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72E8DB-48E2-0747-C819-14C73CE13668}"/>
              </a:ext>
            </a:extLst>
          </p:cNvPr>
          <p:cNvGrpSpPr/>
          <p:nvPr/>
        </p:nvGrpSpPr>
        <p:grpSpPr>
          <a:xfrm>
            <a:off x="5350164" y="2081301"/>
            <a:ext cx="6392402" cy="3973094"/>
            <a:chOff x="2647072" y="1866729"/>
            <a:chExt cx="7422897" cy="44786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1B8C86-5975-D5B8-4A3D-D0EF91990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5441" y="2367697"/>
              <a:ext cx="5524039" cy="348254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EB4D53-C01C-4106-AD56-2F1B982BBA44}"/>
                </a:ext>
              </a:extLst>
            </p:cNvPr>
            <p:cNvSpPr/>
            <p:nvPr/>
          </p:nvSpPr>
          <p:spPr>
            <a:xfrm>
              <a:off x="4423799" y="1866729"/>
              <a:ext cx="289383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</a:rPr>
                <a:t>Wohnzimmer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54C0B5-A5B9-F35A-D564-271FFBB4809F}"/>
                </a:ext>
              </a:extLst>
            </p:cNvPr>
            <p:cNvSpPr/>
            <p:nvPr/>
          </p:nvSpPr>
          <p:spPr>
            <a:xfrm>
              <a:off x="2647072" y="4500072"/>
              <a:ext cx="1878527" cy="369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</a:rPr>
                <a:t>Esszimmer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49C4D9-7F0A-70EA-881A-384347D24E72}"/>
                </a:ext>
              </a:extLst>
            </p:cNvPr>
            <p:cNvSpPr/>
            <p:nvPr/>
          </p:nvSpPr>
          <p:spPr>
            <a:xfrm>
              <a:off x="7176135" y="1872565"/>
              <a:ext cx="289383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</a:rPr>
                <a:t>Schlafzimmer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9DA77EC-8A43-490B-87D3-F24CD848DAD5}"/>
                </a:ext>
              </a:extLst>
            </p:cNvPr>
            <p:cNvSpPr/>
            <p:nvPr/>
          </p:nvSpPr>
          <p:spPr>
            <a:xfrm>
              <a:off x="7176135" y="5976043"/>
              <a:ext cx="2893834" cy="369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</a:rPr>
                <a:t>Kinderzimmer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7D6DCF-4017-1DE0-1CBA-C40833EE308F}"/>
                </a:ext>
              </a:extLst>
            </p:cNvPr>
            <p:cNvSpPr/>
            <p:nvPr/>
          </p:nvSpPr>
          <p:spPr>
            <a:xfrm>
              <a:off x="6091982" y="4788790"/>
              <a:ext cx="924530" cy="381633"/>
            </a:xfrm>
            <a:prstGeom prst="rect">
              <a:avLst/>
            </a:prstGeom>
            <a:solidFill>
              <a:srgbClr val="E9E9E9"/>
            </a:solidFill>
          </p:spPr>
          <p:txBody>
            <a:bodyPr wrap="square">
              <a:spAutoFit/>
            </a:bodyPr>
            <a:lstStyle/>
            <a:p>
              <a:r>
                <a:rPr lang="de-DE" sz="1600" b="1" dirty="0">
                  <a:solidFill>
                    <a:srgbClr val="C00000"/>
                  </a:solidFill>
                </a:rPr>
                <a:t>Küche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C6D251B-92F6-4811-F06D-3714DFE2080A}"/>
                </a:ext>
              </a:extLst>
            </p:cNvPr>
            <p:cNvSpPr/>
            <p:nvPr/>
          </p:nvSpPr>
          <p:spPr>
            <a:xfrm>
              <a:off x="3894163" y="3519233"/>
              <a:ext cx="119128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0070C0"/>
                  </a:solidFill>
                </a:rPr>
                <a:t>Balkon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CBCDC3-F9F6-F585-E08E-10C7EBBCBB27}"/>
                </a:ext>
              </a:extLst>
            </p:cNvPr>
            <p:cNvSpPr/>
            <p:nvPr/>
          </p:nvSpPr>
          <p:spPr>
            <a:xfrm>
              <a:off x="7016512" y="3739638"/>
              <a:ext cx="1071015" cy="369332"/>
            </a:xfrm>
            <a:prstGeom prst="rect">
              <a:avLst/>
            </a:prstGeom>
            <a:solidFill>
              <a:srgbClr val="E9E9E9"/>
            </a:solidFill>
          </p:spPr>
          <p:txBody>
            <a:bodyPr wrap="square">
              <a:spAutoFit/>
            </a:bodyPr>
            <a:lstStyle/>
            <a:p>
              <a:r>
                <a:rPr lang="de-DE" b="1" dirty="0">
                  <a:solidFill>
                    <a:srgbClr val="0070C0"/>
                  </a:solidFill>
                </a:rPr>
                <a:t>Flur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4A50AA-E68F-E9E5-1AB4-BB87C1644910}"/>
              </a:ext>
            </a:extLst>
          </p:cNvPr>
          <p:cNvCxnSpPr>
            <a:cxnSpLocks/>
          </p:cNvCxnSpPr>
          <p:nvPr/>
        </p:nvCxnSpPr>
        <p:spPr>
          <a:xfrm>
            <a:off x="9855200" y="5012072"/>
            <a:ext cx="0" cy="7146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AF9572C-A923-FF8D-9B40-491EFA2B4215}"/>
              </a:ext>
            </a:extLst>
          </p:cNvPr>
          <p:cNvSpPr/>
          <p:nvPr/>
        </p:nvSpPr>
        <p:spPr>
          <a:xfrm>
            <a:off x="275611" y="1526326"/>
            <a:ext cx="3507179" cy="6627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Ulis  </a:t>
            </a:r>
            <a:r>
              <a:rPr lang="en-US" sz="2800" dirty="0" err="1"/>
              <a:t>Wohnung</a:t>
            </a:r>
            <a:r>
              <a:rPr lang="en-US" sz="2800" dirty="0"/>
              <a:t> hat … 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88798A-2945-97C7-BF41-838E5B2209FD}"/>
              </a:ext>
            </a:extLst>
          </p:cNvPr>
          <p:cNvSpPr/>
          <p:nvPr/>
        </p:nvSpPr>
        <p:spPr>
          <a:xfrm>
            <a:off x="1964343" y="3371042"/>
            <a:ext cx="264078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1" dirty="0" err="1"/>
              <a:t>ein</a:t>
            </a:r>
            <a:r>
              <a:rPr lang="en-US" sz="2200" dirty="0">
                <a:solidFill>
                  <a:srgbClr val="00B050"/>
                </a:solidFill>
              </a:rPr>
              <a:t>       </a:t>
            </a:r>
            <a:r>
              <a:rPr lang="en-US" sz="2200" dirty="0" err="1">
                <a:solidFill>
                  <a:srgbClr val="00B050"/>
                </a:solidFill>
              </a:rPr>
              <a:t>Wohnzimmer</a:t>
            </a:r>
            <a:endParaRPr lang="en-US" sz="2200" dirty="0">
              <a:solidFill>
                <a:srgbClr val="00B05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4B3046-F776-7934-DDE6-655C99398667}"/>
              </a:ext>
            </a:extLst>
          </p:cNvPr>
          <p:cNvSpPr/>
          <p:nvPr/>
        </p:nvSpPr>
        <p:spPr>
          <a:xfrm>
            <a:off x="1964343" y="4943921"/>
            <a:ext cx="23294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1" dirty="0" err="1"/>
              <a:t>ein</a:t>
            </a:r>
            <a:r>
              <a:rPr lang="en-US" sz="2200" dirty="0">
                <a:solidFill>
                  <a:srgbClr val="00B050"/>
                </a:solidFill>
              </a:rPr>
              <a:t>       </a:t>
            </a:r>
            <a:r>
              <a:rPr lang="en-US" sz="2200" dirty="0" err="1">
                <a:solidFill>
                  <a:srgbClr val="00B050"/>
                </a:solidFill>
              </a:rPr>
              <a:t>Esszimmer</a:t>
            </a:r>
            <a:endParaRPr lang="en-US" sz="2200" dirty="0">
              <a:solidFill>
                <a:srgbClr val="00B05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97F3D4-19B1-F8C4-1BBD-E8959C5547C8}"/>
              </a:ext>
            </a:extLst>
          </p:cNvPr>
          <p:cNvSpPr/>
          <p:nvPr/>
        </p:nvSpPr>
        <p:spPr>
          <a:xfrm>
            <a:off x="1964343" y="4419628"/>
            <a:ext cx="274947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1" dirty="0" err="1"/>
              <a:t>ein</a:t>
            </a:r>
            <a:r>
              <a:rPr lang="en-US" sz="2200" b="1" i="1" dirty="0"/>
              <a:t>    </a:t>
            </a:r>
            <a:r>
              <a:rPr lang="en-US" sz="2200" dirty="0">
                <a:solidFill>
                  <a:srgbClr val="00B050"/>
                </a:solidFill>
              </a:rPr>
              <a:t>   </a:t>
            </a:r>
            <a:r>
              <a:rPr lang="en-US" sz="2200" dirty="0" err="1">
                <a:solidFill>
                  <a:srgbClr val="00B050"/>
                </a:solidFill>
              </a:rPr>
              <a:t>Kinderzimmer</a:t>
            </a:r>
            <a:endParaRPr lang="en-US" sz="2200" dirty="0">
              <a:solidFill>
                <a:srgbClr val="00B05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43EC051-5BDB-DE03-925B-AC3C8FD9AB6B}"/>
              </a:ext>
            </a:extLst>
          </p:cNvPr>
          <p:cNvSpPr/>
          <p:nvPr/>
        </p:nvSpPr>
        <p:spPr>
          <a:xfrm>
            <a:off x="1964343" y="3895335"/>
            <a:ext cx="261802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1" dirty="0" err="1"/>
              <a:t>ein</a:t>
            </a:r>
            <a:r>
              <a:rPr lang="en-US" sz="2200" dirty="0">
                <a:solidFill>
                  <a:srgbClr val="00B050"/>
                </a:solidFill>
              </a:rPr>
              <a:t>       </a:t>
            </a:r>
            <a:r>
              <a:rPr lang="en-US" sz="2200" dirty="0" err="1">
                <a:solidFill>
                  <a:srgbClr val="00B050"/>
                </a:solidFill>
              </a:rPr>
              <a:t>Schlafzimmer</a:t>
            </a:r>
            <a:endParaRPr lang="en-US" sz="2200" dirty="0">
              <a:solidFill>
                <a:srgbClr val="00B05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F44EC5-B379-AA6A-BB17-2BCFB1C8C8C9}"/>
              </a:ext>
            </a:extLst>
          </p:cNvPr>
          <p:cNvSpPr/>
          <p:nvPr/>
        </p:nvSpPr>
        <p:spPr>
          <a:xfrm>
            <a:off x="1964343" y="5468214"/>
            <a:ext cx="302999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1" dirty="0" err="1"/>
              <a:t>ein</a:t>
            </a:r>
            <a:r>
              <a:rPr lang="en-US" sz="2200" dirty="0">
                <a:solidFill>
                  <a:srgbClr val="00B050"/>
                </a:solidFill>
              </a:rPr>
              <a:t>       Bad/</a:t>
            </a:r>
            <a:r>
              <a:rPr lang="en-US" sz="2200" dirty="0" err="1">
                <a:solidFill>
                  <a:srgbClr val="00B050"/>
                </a:solidFill>
              </a:rPr>
              <a:t>Badezimmer</a:t>
            </a:r>
            <a:endParaRPr lang="en-US" sz="2200" dirty="0">
              <a:solidFill>
                <a:srgbClr val="00B05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3EB268C-C55A-103F-085E-B266DF12BA2A}"/>
              </a:ext>
            </a:extLst>
          </p:cNvPr>
          <p:cNvSpPr/>
          <p:nvPr/>
        </p:nvSpPr>
        <p:spPr>
          <a:xfrm>
            <a:off x="1964343" y="2322456"/>
            <a:ext cx="18578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1" dirty="0" err="1"/>
              <a:t>einen</a:t>
            </a:r>
            <a:r>
              <a:rPr lang="en-US" sz="2200" dirty="0">
                <a:solidFill>
                  <a:srgbClr val="0070C0"/>
                </a:solidFill>
              </a:rPr>
              <a:t>   </a:t>
            </a:r>
            <a:r>
              <a:rPr lang="en-US" sz="2200" dirty="0" err="1">
                <a:solidFill>
                  <a:srgbClr val="0070C0"/>
                </a:solidFill>
              </a:rPr>
              <a:t>Balkon</a:t>
            </a: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F502298-917E-D9A3-0D35-6AB54C250936}"/>
              </a:ext>
            </a:extLst>
          </p:cNvPr>
          <p:cNvSpPr/>
          <p:nvPr/>
        </p:nvSpPr>
        <p:spPr>
          <a:xfrm>
            <a:off x="1964343" y="2846749"/>
            <a:ext cx="15424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1" dirty="0" err="1"/>
              <a:t>einen</a:t>
            </a:r>
            <a:r>
              <a:rPr lang="en-US" sz="2200" dirty="0">
                <a:solidFill>
                  <a:srgbClr val="0070C0"/>
                </a:solidFill>
              </a:rPr>
              <a:t>   Flur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3310BC4-0639-0948-1C47-EC811D3051A1}"/>
              </a:ext>
            </a:extLst>
          </p:cNvPr>
          <p:cNvSpPr/>
          <p:nvPr/>
        </p:nvSpPr>
        <p:spPr>
          <a:xfrm>
            <a:off x="1964343" y="5992506"/>
            <a:ext cx="18197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1" dirty="0" err="1"/>
              <a:t>eine</a:t>
            </a:r>
            <a:r>
              <a:rPr lang="en-US" sz="2200" dirty="0">
                <a:solidFill>
                  <a:srgbClr val="C00000"/>
                </a:solidFill>
              </a:rPr>
              <a:t>     </a:t>
            </a:r>
            <a:r>
              <a:rPr lang="en-US" sz="2200" dirty="0" err="1">
                <a:solidFill>
                  <a:srgbClr val="C00000"/>
                </a:solidFill>
              </a:rPr>
              <a:t>Küche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17B91E-979F-91AB-3CDB-4211E087E328}"/>
              </a:ext>
            </a:extLst>
          </p:cNvPr>
          <p:cNvSpPr/>
          <p:nvPr/>
        </p:nvSpPr>
        <p:spPr>
          <a:xfrm>
            <a:off x="2019300" y="2322456"/>
            <a:ext cx="762273" cy="414455"/>
          </a:xfrm>
          <a:prstGeom prst="rect">
            <a:avLst/>
          </a:prstGeom>
          <a:solidFill>
            <a:srgbClr val="E9E9E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EF6D4A-10AF-288E-AEC7-85E925CB5436}"/>
              </a:ext>
            </a:extLst>
          </p:cNvPr>
          <p:cNvSpPr/>
          <p:nvPr/>
        </p:nvSpPr>
        <p:spPr>
          <a:xfrm>
            <a:off x="2029200" y="2850087"/>
            <a:ext cx="762273" cy="414455"/>
          </a:xfrm>
          <a:prstGeom prst="rect">
            <a:avLst/>
          </a:prstGeom>
          <a:solidFill>
            <a:srgbClr val="E9E9E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4A4857-7312-9F79-7D9C-46ED64F56905}"/>
              </a:ext>
            </a:extLst>
          </p:cNvPr>
          <p:cNvSpPr/>
          <p:nvPr/>
        </p:nvSpPr>
        <p:spPr>
          <a:xfrm>
            <a:off x="2029200" y="3377718"/>
            <a:ext cx="762273" cy="414455"/>
          </a:xfrm>
          <a:prstGeom prst="rect">
            <a:avLst/>
          </a:prstGeom>
          <a:solidFill>
            <a:srgbClr val="E9E9E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C6F9BF-4938-8627-A487-FC4C02BAAF36}"/>
              </a:ext>
            </a:extLst>
          </p:cNvPr>
          <p:cNvSpPr/>
          <p:nvPr/>
        </p:nvSpPr>
        <p:spPr>
          <a:xfrm>
            <a:off x="2029200" y="3905349"/>
            <a:ext cx="762273" cy="414455"/>
          </a:xfrm>
          <a:prstGeom prst="rect">
            <a:avLst/>
          </a:prstGeom>
          <a:solidFill>
            <a:srgbClr val="E9E9E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0BB8362-CBC2-3261-1580-E6ACE2AFCADB}"/>
              </a:ext>
            </a:extLst>
          </p:cNvPr>
          <p:cNvSpPr/>
          <p:nvPr/>
        </p:nvSpPr>
        <p:spPr>
          <a:xfrm>
            <a:off x="2029200" y="4432980"/>
            <a:ext cx="762273" cy="414455"/>
          </a:xfrm>
          <a:prstGeom prst="rect">
            <a:avLst/>
          </a:prstGeom>
          <a:solidFill>
            <a:srgbClr val="E9E9E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06E3C02-A7EE-1941-7D25-E6BECFFBE9B7}"/>
              </a:ext>
            </a:extLst>
          </p:cNvPr>
          <p:cNvSpPr/>
          <p:nvPr/>
        </p:nvSpPr>
        <p:spPr>
          <a:xfrm>
            <a:off x="2029200" y="4960611"/>
            <a:ext cx="762273" cy="414455"/>
          </a:xfrm>
          <a:prstGeom prst="rect">
            <a:avLst/>
          </a:prstGeom>
          <a:solidFill>
            <a:srgbClr val="E9E9E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CE7C3F-383E-9411-DDEF-EB1A4EDD959C}"/>
              </a:ext>
            </a:extLst>
          </p:cNvPr>
          <p:cNvSpPr/>
          <p:nvPr/>
        </p:nvSpPr>
        <p:spPr>
          <a:xfrm>
            <a:off x="2029200" y="5488242"/>
            <a:ext cx="762273" cy="414455"/>
          </a:xfrm>
          <a:prstGeom prst="rect">
            <a:avLst/>
          </a:prstGeom>
          <a:solidFill>
            <a:srgbClr val="E9E9E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76C493-1470-1252-10B5-C2D76ED70AAF}"/>
              </a:ext>
            </a:extLst>
          </p:cNvPr>
          <p:cNvSpPr/>
          <p:nvPr/>
        </p:nvSpPr>
        <p:spPr>
          <a:xfrm>
            <a:off x="2019299" y="6015876"/>
            <a:ext cx="762273" cy="414455"/>
          </a:xfrm>
          <a:prstGeom prst="rect">
            <a:avLst/>
          </a:prstGeom>
          <a:solidFill>
            <a:srgbClr val="E9E9E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017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7B411-76F1-B0CE-46F2-346BFF582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879797-0DF9-DDAC-69EC-097B0F9B8E9B}"/>
              </a:ext>
            </a:extLst>
          </p:cNvPr>
          <p:cNvSpPr/>
          <p:nvPr/>
        </p:nvSpPr>
        <p:spPr>
          <a:xfrm>
            <a:off x="-1" y="1475233"/>
            <a:ext cx="12191999" cy="5030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F6A92A-DB3D-3AF8-B02C-28F8FC7B50E2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Wir üben Artikel im Akkusativ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23CA9-F961-0A9D-2D8A-A9206FA7C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35" y="3754595"/>
            <a:ext cx="10932597" cy="13796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B1CAAC-2AB7-2EC5-521F-978FBA0EF752}"/>
              </a:ext>
            </a:extLst>
          </p:cNvPr>
          <p:cNvSpPr/>
          <p:nvPr/>
        </p:nvSpPr>
        <p:spPr>
          <a:xfrm>
            <a:off x="902435" y="3402628"/>
            <a:ext cx="1031404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Write 3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places (nouns without article) in a house/apartment on the white board.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Write questions and answers next to them, following the examples below.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91B7BB-4EE7-E5E5-61DD-38F0B6DDA717}"/>
              </a:ext>
            </a:extLst>
          </p:cNvPr>
          <p:cNvSpPr/>
          <p:nvPr/>
        </p:nvSpPr>
        <p:spPr>
          <a:xfrm>
            <a:off x="902435" y="2365960"/>
            <a:ext cx="882991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de-DE" sz="2400" dirty="0"/>
              <a:t>Notieren Sie 3 Räume (Nomen ohne Artikel) auf dem Whiteboard.</a:t>
            </a:r>
          </a:p>
          <a:p>
            <a:r>
              <a:rPr lang="de-DE" sz="2400" dirty="0"/>
              <a:t>Schreiben Sie die Fragen und Antworten daneben. 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689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947D1-2DCE-BF3A-7958-2B148EEF4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C84AC4-71FF-7F57-FBC2-7F2617B12EAB}"/>
              </a:ext>
            </a:extLst>
          </p:cNvPr>
          <p:cNvSpPr/>
          <p:nvPr/>
        </p:nvSpPr>
        <p:spPr>
          <a:xfrm>
            <a:off x="0" y="1387074"/>
            <a:ext cx="12191999" cy="5103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04327-3AF5-4237-5844-B9A8DC94D708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Hausaufgaben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5F2BEB-B301-F8E7-E123-8FE250A6A45E}"/>
              </a:ext>
            </a:extLst>
          </p:cNvPr>
          <p:cNvSpPr/>
          <p:nvPr/>
        </p:nvSpPr>
        <p:spPr>
          <a:xfrm>
            <a:off x="1228793" y="5398228"/>
            <a:ext cx="784969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de-DE" sz="2400" dirty="0"/>
              <a:t>Kursbuch       Seite 83 – 84, Übung 5, 6, 7</a:t>
            </a:r>
          </a:p>
          <a:p>
            <a:pPr lvl="7"/>
            <a:r>
              <a:rPr lang="de-DE" sz="2400" dirty="0"/>
              <a:t> </a:t>
            </a:r>
          </a:p>
          <a:p>
            <a:endParaRPr lang="de-DE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DCE369-6AD8-FDEC-E660-9BC231B16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890" y="1619525"/>
            <a:ext cx="7849695" cy="25530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E9EF0DD-0574-E924-B53F-D3D8D6B26312}"/>
              </a:ext>
            </a:extLst>
          </p:cNvPr>
          <p:cNvSpPr/>
          <p:nvPr/>
        </p:nvSpPr>
        <p:spPr>
          <a:xfrm>
            <a:off x="413920" y="2258316"/>
            <a:ext cx="43291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In the module page</a:t>
            </a:r>
            <a:endParaRPr lang="en-US" sz="5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8AD091D-D6F3-C627-18FD-BCCEFEB72CA9}"/>
              </a:ext>
            </a:extLst>
          </p:cNvPr>
          <p:cNvSpPr/>
          <p:nvPr/>
        </p:nvSpPr>
        <p:spPr>
          <a:xfrm rot="19458375">
            <a:off x="3480096" y="3773737"/>
            <a:ext cx="722570" cy="466891"/>
          </a:xfrm>
          <a:prstGeom prst="rightArrow">
            <a:avLst>
              <a:gd name="adj1" fmla="val 44185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714CD5-0E64-9793-DCB9-43EE6F03C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002" y="2786852"/>
            <a:ext cx="6876000" cy="11712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6631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F1BDF-5434-CC8E-EF05-3FDD5E13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3C1C33-3A9F-1B21-070D-2C107BF57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D31B0A-6552-8197-DF1B-5EECDE9D7E3C}"/>
              </a:ext>
            </a:extLst>
          </p:cNvPr>
          <p:cNvGrpSpPr/>
          <p:nvPr/>
        </p:nvGrpSpPr>
        <p:grpSpPr>
          <a:xfrm>
            <a:off x="1495453" y="366355"/>
            <a:ext cx="9667847" cy="5348646"/>
            <a:chOff x="1495453" y="366355"/>
            <a:chExt cx="9667847" cy="53486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F1373DF-AACD-C251-2DF7-A6C86EF45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5453" y="366355"/>
              <a:ext cx="9667847" cy="534864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004427-0392-5CA0-254C-337B3471B35D}"/>
                </a:ext>
              </a:extLst>
            </p:cNvPr>
            <p:cNvSpPr/>
            <p:nvPr/>
          </p:nvSpPr>
          <p:spPr>
            <a:xfrm>
              <a:off x="2497237" y="1415534"/>
              <a:ext cx="766427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4800" b="1" i="1" dirty="0">
                  <a:solidFill>
                    <a:srgbClr val="0070C0"/>
                  </a:solidFill>
                  <a:latin typeface="Bradley Hand ITC" panose="03070402050302030203" pitchFamily="66" charset="0"/>
                </a:rPr>
                <a:t>Danke und auf Wiedersehen!</a:t>
              </a:r>
              <a:endParaRPr lang="de-DE" sz="4800" b="1" dirty="0">
                <a:solidFill>
                  <a:srgbClr val="0070C0"/>
                </a:solidFill>
                <a:latin typeface="Bradley Hand ITC" panose="03070402050302030203" pitchFamily="66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0848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5A2E5-51FE-629B-8974-E9E6C5B62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80B2AC-C587-19F3-89C6-9134C0BEE937}"/>
              </a:ext>
            </a:extLst>
          </p:cNvPr>
          <p:cNvSpPr/>
          <p:nvPr/>
        </p:nvSpPr>
        <p:spPr>
          <a:xfrm>
            <a:off x="0" y="1387074"/>
            <a:ext cx="12191999" cy="5103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D7040D-8C87-153D-9191-165CCC46FA7F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Fragen und antworten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492610-9230-439B-355A-A34429E1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673" y="1886653"/>
            <a:ext cx="2008627" cy="34540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2CD374-4045-E88D-4C48-01B00225A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557" y="3429000"/>
            <a:ext cx="2008628" cy="147183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C26B337-8F80-3A73-FD68-EA4199A7E224}"/>
              </a:ext>
            </a:extLst>
          </p:cNvPr>
          <p:cNvSpPr/>
          <p:nvPr/>
        </p:nvSpPr>
        <p:spPr>
          <a:xfrm>
            <a:off x="5180253" y="2546901"/>
            <a:ext cx="28661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Hochhaus</a:t>
            </a:r>
            <a:r>
              <a:rPr lang="en-US" sz="2400" dirty="0"/>
              <a:t>,</a:t>
            </a:r>
          </a:p>
          <a:p>
            <a:r>
              <a:rPr lang="en-US" sz="2400" dirty="0"/>
              <a:t>das </a:t>
            </a:r>
            <a:r>
              <a:rPr lang="en-US" sz="2400" dirty="0" err="1"/>
              <a:t>ist</a:t>
            </a:r>
            <a:r>
              <a:rPr lang="en-US" sz="2400" dirty="0"/>
              <a:t> </a:t>
            </a:r>
            <a:r>
              <a:rPr lang="en-US" sz="2400" dirty="0" err="1"/>
              <a:t>ein</a:t>
            </a:r>
            <a:r>
              <a:rPr lang="en-US" sz="2400" dirty="0"/>
              <a:t> </a:t>
            </a:r>
            <a:r>
              <a:rPr lang="en-US" sz="2400" dirty="0" err="1"/>
              <a:t>Hochhaus</a:t>
            </a:r>
            <a:r>
              <a:rPr lang="en-US" sz="2400" dirty="0"/>
              <a:t>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013B13-2E82-997E-2A02-B15EA4D1A041}"/>
              </a:ext>
            </a:extLst>
          </p:cNvPr>
          <p:cNvSpPr/>
          <p:nvPr/>
        </p:nvSpPr>
        <p:spPr>
          <a:xfrm>
            <a:off x="530933" y="3669438"/>
            <a:ext cx="3121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Wie </a:t>
            </a:r>
            <a:r>
              <a:rPr lang="en-US" sz="2400" dirty="0" err="1"/>
              <a:t>schreibt</a:t>
            </a:r>
            <a:r>
              <a:rPr lang="en-US" sz="2400" dirty="0"/>
              <a:t> man das?</a:t>
            </a:r>
          </a:p>
          <a:p>
            <a:r>
              <a:rPr lang="en-US" sz="2400" dirty="0" err="1"/>
              <a:t>Buchstabieren</a:t>
            </a:r>
            <a:r>
              <a:rPr lang="en-US" sz="2400" dirty="0"/>
              <a:t> Sie bitte!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9C8ED-2F78-0816-9CB7-41091792F947}"/>
              </a:ext>
            </a:extLst>
          </p:cNvPr>
          <p:cNvSpPr/>
          <p:nvPr/>
        </p:nvSpPr>
        <p:spPr>
          <a:xfrm>
            <a:off x="5954460" y="3749420"/>
            <a:ext cx="25891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H-O-C-H-H-A-U-S</a:t>
            </a:r>
          </a:p>
          <a:p>
            <a:r>
              <a:rPr lang="en-US" sz="2400" dirty="0"/>
              <a:t>das </a:t>
            </a:r>
            <a:r>
              <a:rPr lang="en-US" sz="2400" dirty="0" err="1"/>
              <a:t>Hochhaus</a:t>
            </a:r>
            <a:r>
              <a:rPr lang="en-US" sz="2400" dirty="0"/>
              <a:t>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7778DA-5F9B-543A-5096-4E44D492E64E}"/>
              </a:ext>
            </a:extLst>
          </p:cNvPr>
          <p:cNvSpPr/>
          <p:nvPr/>
        </p:nvSpPr>
        <p:spPr>
          <a:xfrm>
            <a:off x="1665141" y="4727745"/>
            <a:ext cx="1975797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Ach so, </a:t>
            </a:r>
            <a:r>
              <a:rPr lang="en-US" sz="2400" dirty="0" err="1"/>
              <a:t>danke</a:t>
            </a:r>
            <a:r>
              <a:rPr lang="en-US" sz="2400" dirty="0"/>
              <a:t>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8FAAFD-48DC-FCCE-9034-8E1993E2D8FC}"/>
              </a:ext>
            </a:extLst>
          </p:cNvPr>
          <p:cNvSpPr/>
          <p:nvPr/>
        </p:nvSpPr>
        <p:spPr>
          <a:xfrm>
            <a:off x="645904" y="2796649"/>
            <a:ext cx="3499676" cy="58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heißt</a:t>
            </a:r>
            <a:r>
              <a:rPr lang="en-US" sz="2400" dirty="0"/>
              <a:t> das auf Deutsch?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F7EAD4-4735-F1D1-012A-EC93B4626C50}"/>
              </a:ext>
            </a:extLst>
          </p:cNvPr>
          <p:cNvSpPr/>
          <p:nvPr/>
        </p:nvSpPr>
        <p:spPr>
          <a:xfrm>
            <a:off x="645904" y="2445381"/>
            <a:ext cx="2233094" cy="58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Entschuldigung</a:t>
            </a:r>
            <a:r>
              <a:rPr lang="en-US" sz="2400" dirty="0"/>
              <a:t>,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188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08F7D-F1B6-8978-DF46-3EA3BCCA6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92B775-80F0-B938-AC76-1E99EEE80B43}"/>
              </a:ext>
            </a:extLst>
          </p:cNvPr>
          <p:cNvSpPr/>
          <p:nvPr/>
        </p:nvSpPr>
        <p:spPr>
          <a:xfrm>
            <a:off x="0" y="981332"/>
            <a:ext cx="12191999" cy="5876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7DC678-9074-2EAA-B412-7373B5045D8A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Fragen Sie und antworten Sie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4612996-99FE-8761-8BE8-663976A37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513" y="3412511"/>
            <a:ext cx="8114309" cy="26702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A191A74-9388-A997-C27A-7D710E874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87" y="1446376"/>
            <a:ext cx="1569937" cy="26996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9F251BD-6AD8-08B0-7952-EC9A8E3D6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024" y="1459803"/>
            <a:ext cx="1621007" cy="132315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471C54E-B17C-06D1-1DDB-8EE535648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890" y="1459803"/>
            <a:ext cx="1631641" cy="132315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071FD69-66BA-84CB-2780-793D9CA54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0427" y="1416168"/>
            <a:ext cx="1981973" cy="14173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A7A1EC2-9F3F-0F70-F7B7-E0127293B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9023" y="2930795"/>
            <a:ext cx="1569937" cy="138341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BF6173C-8CAA-7481-06C9-C95B23B0DA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6731" y="1459803"/>
            <a:ext cx="1806574" cy="132315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E687B82-24B4-7FA6-F6E0-4E7C1DF72F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2201" y="1459803"/>
            <a:ext cx="1698793" cy="132315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6431248-2092-24D9-5B11-ABCB88F9D2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045" y="4462044"/>
            <a:ext cx="2335785" cy="11876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041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B5271-114D-4C5D-016D-0B2EA984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C86C6BF-75C7-720C-05D4-62AC148607DF}"/>
              </a:ext>
            </a:extLst>
          </p:cNvPr>
          <p:cNvSpPr/>
          <p:nvPr/>
        </p:nvSpPr>
        <p:spPr>
          <a:xfrm>
            <a:off x="0" y="981332"/>
            <a:ext cx="12191999" cy="5876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72D031-FEC7-3F99-1895-9B3D56479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82" y="1468699"/>
            <a:ext cx="1161705" cy="19976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CE3D67-B7CD-09B3-9DB0-7EA2FC5CD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544" y="1537669"/>
            <a:ext cx="2130608" cy="17391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D562F4-C663-109B-E5C8-E02FAAE7F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6817" y="1526332"/>
            <a:ext cx="2158567" cy="17504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AC55FE8-FB35-1B4D-FC27-83C545BBE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7883" y="1468698"/>
            <a:ext cx="2647544" cy="18933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9AB68DD-B7D6-5EDE-B468-E8F10F5F70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5021" y="3958109"/>
            <a:ext cx="1936933" cy="17068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850E92-F5AD-75F4-D43E-5260FEBE15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4141" y="3958109"/>
            <a:ext cx="2330393" cy="170680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8EA4AD-4CDF-C444-F50B-FE7487B456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8226" y="3950130"/>
            <a:ext cx="2211849" cy="17227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F4049CD-70B2-CAF7-8A92-873C48045B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325" y="3958109"/>
            <a:ext cx="2376268" cy="120818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E60C3DF-1962-07E9-07CD-CD0B43B25962}"/>
              </a:ext>
            </a:extLst>
          </p:cNvPr>
          <p:cNvSpPr/>
          <p:nvPr/>
        </p:nvSpPr>
        <p:spPr>
          <a:xfrm>
            <a:off x="670457" y="1304818"/>
            <a:ext cx="10939342" cy="520140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5D45C1-7D8B-2744-0814-C33E8E119034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Vokabeln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D643D6-ABBA-DA64-0F9D-A372DCBBD6E0}"/>
              </a:ext>
            </a:extLst>
          </p:cNvPr>
          <p:cNvSpPr/>
          <p:nvPr/>
        </p:nvSpPr>
        <p:spPr>
          <a:xfrm>
            <a:off x="796395" y="3394108"/>
            <a:ext cx="1628972" cy="499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B050"/>
                </a:solidFill>
              </a:rPr>
              <a:t>das </a:t>
            </a:r>
            <a:r>
              <a:rPr lang="en-US" sz="2000" dirty="0" err="1">
                <a:solidFill>
                  <a:srgbClr val="00B050"/>
                </a:solidFill>
              </a:rPr>
              <a:t>Hochhaus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1A658A-FD5E-5519-5276-9F8C22DB2673}"/>
              </a:ext>
            </a:extLst>
          </p:cNvPr>
          <p:cNvSpPr/>
          <p:nvPr/>
        </p:nvSpPr>
        <p:spPr>
          <a:xfrm>
            <a:off x="796395" y="5230545"/>
            <a:ext cx="1774845" cy="499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B050"/>
                </a:solidFill>
              </a:rPr>
              <a:t>das </a:t>
            </a:r>
            <a:r>
              <a:rPr lang="en-US" sz="2000" dirty="0" err="1">
                <a:solidFill>
                  <a:srgbClr val="00B050"/>
                </a:solidFill>
              </a:rPr>
              <a:t>Reihenhaus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2C647-6D39-BCC4-6C02-54ACAC3128CC}"/>
              </a:ext>
            </a:extLst>
          </p:cNvPr>
          <p:cNvSpPr/>
          <p:nvPr/>
        </p:nvSpPr>
        <p:spPr>
          <a:xfrm>
            <a:off x="3522123" y="5672890"/>
            <a:ext cx="2162772" cy="499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B050"/>
                </a:solidFill>
              </a:rPr>
              <a:t>das </a:t>
            </a:r>
            <a:r>
              <a:rPr lang="en-US" sz="2000" dirty="0" err="1">
                <a:solidFill>
                  <a:srgbClr val="00B050"/>
                </a:solidFill>
              </a:rPr>
              <a:t>Einfamilienhaus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C5E8AD-4358-CEDF-776C-8A2AE4598073}"/>
              </a:ext>
            </a:extLst>
          </p:cNvPr>
          <p:cNvSpPr/>
          <p:nvPr/>
        </p:nvSpPr>
        <p:spPr>
          <a:xfrm>
            <a:off x="3113861" y="3227732"/>
            <a:ext cx="1351973" cy="499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der Garten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D6D08C-95B1-75B6-4CD0-C5608831B7A0}"/>
              </a:ext>
            </a:extLst>
          </p:cNvPr>
          <p:cNvSpPr/>
          <p:nvPr/>
        </p:nvSpPr>
        <p:spPr>
          <a:xfrm>
            <a:off x="5914926" y="3216521"/>
            <a:ext cx="1305550" cy="499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der </a:t>
            </a:r>
            <a:r>
              <a:rPr lang="en-US" sz="2000" dirty="0" err="1">
                <a:solidFill>
                  <a:srgbClr val="0070C0"/>
                </a:solidFill>
              </a:rPr>
              <a:t>Balkon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257168-C598-383D-278B-7C1BDA18F770}"/>
              </a:ext>
            </a:extLst>
          </p:cNvPr>
          <p:cNvSpPr/>
          <p:nvPr/>
        </p:nvSpPr>
        <p:spPr>
          <a:xfrm>
            <a:off x="8618226" y="5672890"/>
            <a:ext cx="2056653" cy="499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B050"/>
                </a:solidFill>
              </a:rPr>
              <a:t>das </a:t>
            </a:r>
            <a:r>
              <a:rPr lang="en-US" sz="2000" dirty="0" err="1">
                <a:solidFill>
                  <a:srgbClr val="00B050"/>
                </a:solidFill>
              </a:rPr>
              <a:t>Fachwerkhaus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A94A72-F462-CF61-B836-DAE5B1B0CE10}"/>
              </a:ext>
            </a:extLst>
          </p:cNvPr>
          <p:cNvSpPr/>
          <p:nvPr/>
        </p:nvSpPr>
        <p:spPr>
          <a:xfrm>
            <a:off x="8954484" y="3216521"/>
            <a:ext cx="1539332" cy="499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C00000"/>
                </a:solidFill>
              </a:rPr>
              <a:t>die </a:t>
            </a:r>
            <a:r>
              <a:rPr lang="en-US" sz="2000" dirty="0" err="1">
                <a:solidFill>
                  <a:srgbClr val="C00000"/>
                </a:solidFill>
              </a:rPr>
              <a:t>Wohnung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7795FA-9B50-EA9E-8FF8-DD65042ADC3B}"/>
              </a:ext>
            </a:extLst>
          </p:cNvPr>
          <p:cNvSpPr/>
          <p:nvPr/>
        </p:nvSpPr>
        <p:spPr>
          <a:xfrm>
            <a:off x="6191222" y="5680202"/>
            <a:ext cx="1405256" cy="499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C00000"/>
                </a:solidFill>
              </a:rPr>
              <a:t>die Terrasse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5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19AAF-2636-39A2-FF87-2CB8A3F06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F35BA2-5482-A2AC-FCF8-05854CF6010E}"/>
              </a:ext>
            </a:extLst>
          </p:cNvPr>
          <p:cNvSpPr/>
          <p:nvPr/>
        </p:nvSpPr>
        <p:spPr>
          <a:xfrm>
            <a:off x="0" y="1031703"/>
            <a:ext cx="12191999" cy="582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9A1DD6-D2E7-1BBB-628E-B3F50F24920A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Hausaufgabe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Woche</a:t>
            </a:r>
            <a:r>
              <a:rPr lang="en-US" sz="2800" dirty="0">
                <a:solidFill>
                  <a:schemeClr val="tx1"/>
                </a:solidFill>
              </a:rPr>
              <a:t> 3:    </a:t>
            </a:r>
            <a:r>
              <a:rPr lang="en-US" sz="2800" dirty="0" err="1">
                <a:solidFill>
                  <a:schemeClr val="tx1"/>
                </a:solidFill>
              </a:rPr>
              <a:t>Schreiben</a:t>
            </a:r>
            <a:r>
              <a:rPr lang="en-US" sz="2800" dirty="0">
                <a:solidFill>
                  <a:schemeClr val="tx1"/>
                </a:solidFill>
              </a:rPr>
              <a:t> Sie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278FB9-9776-E108-BD88-7A889070FA09}"/>
              </a:ext>
            </a:extLst>
          </p:cNvPr>
          <p:cNvSpPr/>
          <p:nvPr/>
        </p:nvSpPr>
        <p:spPr>
          <a:xfrm>
            <a:off x="1422365" y="674083"/>
            <a:ext cx="16930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i="1" dirty="0"/>
              <a:t>Homework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19B0B-180F-5062-A872-A09D3A3C1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734" y="1210929"/>
            <a:ext cx="7840169" cy="2543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B0227A-85C0-97ED-C2FF-11B007FAA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651" y="2774526"/>
            <a:ext cx="7458334" cy="37316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64D5DE-628E-DC4C-641B-D4D330F9A21D}"/>
              </a:ext>
            </a:extLst>
          </p:cNvPr>
          <p:cNvSpPr/>
          <p:nvPr/>
        </p:nvSpPr>
        <p:spPr>
          <a:xfrm>
            <a:off x="10534308" y="2509483"/>
            <a:ext cx="530086" cy="265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BF7418-C6EE-897E-B799-172E92C620FD}"/>
              </a:ext>
            </a:extLst>
          </p:cNvPr>
          <p:cNvSpPr/>
          <p:nvPr/>
        </p:nvSpPr>
        <p:spPr>
          <a:xfrm>
            <a:off x="520566" y="2998275"/>
            <a:ext cx="43291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In the module page</a:t>
            </a:r>
            <a:endParaRPr lang="en-US" sz="5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2590072-CE56-CF78-3A76-CD7384B392F8}"/>
              </a:ext>
            </a:extLst>
          </p:cNvPr>
          <p:cNvSpPr/>
          <p:nvPr/>
        </p:nvSpPr>
        <p:spPr>
          <a:xfrm rot="19029012">
            <a:off x="3350931" y="2606156"/>
            <a:ext cx="722570" cy="466891"/>
          </a:xfrm>
          <a:prstGeom prst="rightArrow">
            <a:avLst>
              <a:gd name="adj1" fmla="val 44185"/>
              <a:gd name="adj2" fmla="val 50000"/>
            </a:avLst>
          </a:prstGeom>
          <a:solidFill>
            <a:srgbClr val="00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8316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4F7D2-5A2F-E8B6-1361-7B611C274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64BAD4-8801-86A7-26A4-3D755675C613}"/>
              </a:ext>
            </a:extLst>
          </p:cNvPr>
          <p:cNvSpPr/>
          <p:nvPr/>
        </p:nvSpPr>
        <p:spPr>
          <a:xfrm>
            <a:off x="0" y="1447800"/>
            <a:ext cx="12191999" cy="4994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16FC9-D701-0025-B9BC-2934966C555E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 err="1">
                <a:solidFill>
                  <a:schemeClr val="tx1"/>
                </a:solidFill>
              </a:rPr>
              <a:t>Sprechen</a:t>
            </a:r>
            <a:r>
              <a:rPr lang="en-US" sz="2800" u="sng" dirty="0">
                <a:solidFill>
                  <a:schemeClr val="tx1"/>
                </a:solidFill>
              </a:rPr>
              <a:t> Sie</a:t>
            </a:r>
            <a:endParaRPr lang="de-DE" sz="2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8338A4-D2C0-B80A-40E5-6DA69B9EC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530" y="1574800"/>
            <a:ext cx="9632064" cy="48193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473D140-8DD0-8E56-9201-742C17FA6282}"/>
              </a:ext>
            </a:extLst>
          </p:cNvPr>
          <p:cNvSpPr/>
          <p:nvPr/>
        </p:nvSpPr>
        <p:spPr>
          <a:xfrm>
            <a:off x="10534308" y="2509483"/>
            <a:ext cx="530086" cy="265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0995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BC1D0-7247-5B1A-47D2-061DA473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B789C2-85EF-77F4-1762-0A232B55C8B2}"/>
              </a:ext>
            </a:extLst>
          </p:cNvPr>
          <p:cNvSpPr/>
          <p:nvPr/>
        </p:nvSpPr>
        <p:spPr>
          <a:xfrm>
            <a:off x="0" y="1460500"/>
            <a:ext cx="12191999" cy="5045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/>
              <a:t>ß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24D0-E72D-BC5E-9126-320A6FB40CA1}"/>
              </a:ext>
            </a:extLst>
          </p:cNvPr>
          <p:cNvSpPr/>
          <p:nvPr/>
        </p:nvSpPr>
        <p:spPr>
          <a:xfrm>
            <a:off x="0" y="351776"/>
            <a:ext cx="12191999" cy="7224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Recap:     Das ist eine </a:t>
            </a:r>
            <a:r>
              <a:rPr lang="de-DE" sz="2800" b="1" dirty="0">
                <a:solidFill>
                  <a:srgbClr val="FF0000"/>
                </a:solidFill>
              </a:rPr>
              <a:t>Wohnung</a:t>
            </a:r>
            <a:r>
              <a:rPr lang="de-DE" sz="2800" dirty="0">
                <a:solidFill>
                  <a:schemeClr val="tx1"/>
                </a:solidFill>
              </a:rPr>
              <a:t>.  Wie heißen die </a:t>
            </a:r>
            <a:r>
              <a:rPr lang="de-DE" sz="2800" b="1" dirty="0">
                <a:solidFill>
                  <a:schemeClr val="tx1"/>
                </a:solidFill>
              </a:rPr>
              <a:t>Zimmer</a:t>
            </a:r>
            <a:r>
              <a:rPr lang="de-DE" sz="2800" dirty="0">
                <a:solidFill>
                  <a:schemeClr val="tx1"/>
                </a:solidFill>
              </a:rPr>
              <a:t> auf Deutsch?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E3EE14-E795-768E-DCEC-7A9BB5F8A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59" y="1851885"/>
            <a:ext cx="8536835" cy="435211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0D114A0-4D06-7A20-6538-CFB55F7BBB46}"/>
              </a:ext>
            </a:extLst>
          </p:cNvPr>
          <p:cNvGrpSpPr/>
          <p:nvPr/>
        </p:nvGrpSpPr>
        <p:grpSpPr>
          <a:xfrm rot="507420">
            <a:off x="9489730" y="2811776"/>
            <a:ext cx="2313122" cy="1557915"/>
            <a:chOff x="1958152" y="3945017"/>
            <a:chExt cx="2313122" cy="155791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19D368-1264-B51E-8EC6-11D7DCDB3F46}"/>
                </a:ext>
              </a:extLst>
            </p:cNvPr>
            <p:cNvSpPr/>
            <p:nvPr/>
          </p:nvSpPr>
          <p:spPr>
            <a:xfrm rot="1230395">
              <a:off x="3388768" y="3995505"/>
              <a:ext cx="4924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/>
                <a:t>??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7ACAE2-8E43-FF6B-5800-7FA8AA1013EB}"/>
                </a:ext>
              </a:extLst>
            </p:cNvPr>
            <p:cNvSpPr/>
            <p:nvPr/>
          </p:nvSpPr>
          <p:spPr>
            <a:xfrm>
              <a:off x="3517542" y="4470806"/>
              <a:ext cx="7537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der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F35A56-463F-7DCA-085D-22E80C79623D}"/>
                </a:ext>
              </a:extLst>
            </p:cNvPr>
            <p:cNvSpPr/>
            <p:nvPr/>
          </p:nvSpPr>
          <p:spPr>
            <a:xfrm>
              <a:off x="2659620" y="3945017"/>
              <a:ext cx="7393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das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D2E2CE-BFFD-0CE8-C20D-8EBDC92C0BD3}"/>
                </a:ext>
              </a:extLst>
            </p:cNvPr>
            <p:cNvSpPr/>
            <p:nvPr/>
          </p:nvSpPr>
          <p:spPr>
            <a:xfrm>
              <a:off x="1958152" y="4550809"/>
              <a:ext cx="8399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</a:rPr>
                <a:t>die</a:t>
              </a:r>
            </a:p>
          </p:txBody>
        </p:sp>
        <p:pic>
          <p:nvPicPr>
            <p:cNvPr id="11" name="Graphic 10" descr="Angel face with no fill">
              <a:extLst>
                <a:ext uri="{FF2B5EF4-FFF2-40B4-BE49-F238E27FC236}">
                  <a16:creationId xmlns:a16="http://schemas.microsoft.com/office/drawing/2014/main" id="{9EFB176B-9B0D-FC11-80F6-F0AAE16D5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03142" y="4588532"/>
              <a:ext cx="914400" cy="9144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8699C7-6BB2-0688-B84E-69EB4A269185}"/>
                </a:ext>
              </a:extLst>
            </p:cNvPr>
            <p:cNvSpPr/>
            <p:nvPr/>
          </p:nvSpPr>
          <p:spPr>
            <a:xfrm rot="19398998">
              <a:off x="2205911" y="4064417"/>
              <a:ext cx="4924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/>
                <a:t>??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44398-2468-749C-2DDC-BDB5E1034075}"/>
              </a:ext>
            </a:extLst>
          </p:cNvPr>
          <p:cNvSpPr/>
          <p:nvPr/>
        </p:nvSpPr>
        <p:spPr>
          <a:xfrm>
            <a:off x="794559" y="1851885"/>
            <a:ext cx="1611752" cy="4352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74773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PARCEL" val="9KRZSuKC"/>
  <p:tag name="ARTICULATE_SLIDE_THUMBNAIL_REFRESH" val="1"/>
  <p:tag name="ARTICULATE_SLIDE_COUNT" val="3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1336</Words>
  <Application>Microsoft Office PowerPoint</Application>
  <PresentationFormat>Widescreen</PresentationFormat>
  <Paragraphs>361</Paragraphs>
  <Slides>37</Slides>
  <Notes>34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Bradley Hand ITC</vt:lpstr>
      <vt:lpstr>Calibri</vt:lpstr>
      <vt:lpstr>Gill Sans MT</vt:lpstr>
      <vt:lpstr>Parcel</vt:lpstr>
      <vt:lpstr>German Language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German Language II</dc:title>
  <dc:creator>ZHAO ZHUJUN</dc:creator>
  <cp:lastModifiedBy>Zhujun ZHAO (NYP)</cp:lastModifiedBy>
  <cp:revision>179</cp:revision>
  <dcterms:created xsi:type="dcterms:W3CDTF">2019-10-15T06:49:37Z</dcterms:created>
  <dcterms:modified xsi:type="dcterms:W3CDTF">2025-05-17T05:15:49Z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A485C997-9AD9-47EE-AB94-E29EDC4A6A41</vt:lpwstr>
  </property>
  <property fmtid="{D5CDD505-2E9C-101B-9397-08002B2CF9AE}" pid="3" name="ArticulatePath">
    <vt:lpwstr>Wk 01</vt:lpwstr>
  </property>
  <property fmtid="{D5CDD505-2E9C-101B-9397-08002B2CF9AE}" pid="4" name="MSIP_Label_babe128f-e2ab-4b18-9c62-301caee5e80a_Enabled">
    <vt:lpwstr>true</vt:lpwstr>
  </property>
  <property fmtid="{D5CDD505-2E9C-101B-9397-08002B2CF9AE}" pid="5" name="MSIP_Label_babe128f-e2ab-4b18-9c62-301caee5e80a_SetDate">
    <vt:lpwstr>2025-05-09T23:25:45Z</vt:lpwstr>
  </property>
  <property fmtid="{D5CDD505-2E9C-101B-9397-08002B2CF9AE}" pid="6" name="MSIP_Label_babe128f-e2ab-4b18-9c62-301caee5e80a_Method">
    <vt:lpwstr>Privileged</vt:lpwstr>
  </property>
  <property fmtid="{D5CDD505-2E9C-101B-9397-08002B2CF9AE}" pid="7" name="MSIP_Label_babe128f-e2ab-4b18-9c62-301caee5e80a_Name">
    <vt:lpwstr>OFFICIAL [OPEN]</vt:lpwstr>
  </property>
  <property fmtid="{D5CDD505-2E9C-101B-9397-08002B2CF9AE}" pid="8" name="MSIP_Label_babe128f-e2ab-4b18-9c62-301caee5e80a_SiteId">
    <vt:lpwstr>243ebaed-00d0-4690-a7dc-75893b0d9f98</vt:lpwstr>
  </property>
  <property fmtid="{D5CDD505-2E9C-101B-9397-08002B2CF9AE}" pid="9" name="MSIP_Label_babe128f-e2ab-4b18-9c62-301caee5e80a_ActionId">
    <vt:lpwstr>65e83c1c-f524-4e17-819e-f743d062e9be</vt:lpwstr>
  </property>
  <property fmtid="{D5CDD505-2E9C-101B-9397-08002B2CF9AE}" pid="10" name="MSIP_Label_babe128f-e2ab-4b18-9c62-301caee5e80a_ContentBits">
    <vt:lpwstr>1</vt:lpwstr>
  </property>
  <property fmtid="{D5CDD505-2E9C-101B-9397-08002B2CF9AE}" pid="11" name="MSIP_Label_babe128f-e2ab-4b18-9c62-301caee5e80a_Tag">
    <vt:lpwstr>10, 0, 1, 1</vt:lpwstr>
  </property>
  <property fmtid="{D5CDD505-2E9C-101B-9397-08002B2CF9AE}" pid="12" name="ClassificationContentMarkingHeaderLocations">
    <vt:lpwstr>Parcel:8</vt:lpwstr>
  </property>
  <property fmtid="{D5CDD505-2E9C-101B-9397-08002B2CF9AE}" pid="13" name="ClassificationContentMarkingHeaderText">
    <vt:lpwstr>Official (Open)</vt:lpwstr>
  </property>
</Properties>
</file>